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14"/>
  </p:handoutMasterIdLst>
  <p:sldIdLst>
    <p:sldId id="341" r:id="rId3"/>
    <p:sldId id="373" r:id="rId5"/>
    <p:sldId id="817" r:id="rId6"/>
    <p:sldId id="806" r:id="rId7"/>
    <p:sldId id="805" r:id="rId8"/>
    <p:sldId id="378" r:id="rId9"/>
    <p:sldId id="384" r:id="rId10"/>
    <p:sldId id="385" r:id="rId11"/>
    <p:sldId id="383" r:id="rId12"/>
    <p:sldId id="382" r:id="rId13"/>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627" autoAdjust="0"/>
    <p:restoredTop sz="96678" autoAdjust="0"/>
  </p:normalViewPr>
  <p:slideViewPr>
    <p:cSldViewPr snapToGrid="0">
      <p:cViewPr>
        <p:scale>
          <a:sx n="75" d="100"/>
          <a:sy n="75" d="100"/>
        </p:scale>
        <p:origin x="782" y="33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 Type="http://schemas.openxmlformats.org/officeDocument/2006/relationships/theme" Target="theme/theme1.xml"/><Relationship Id="rId17" Type="http://schemas.openxmlformats.org/officeDocument/2006/relationships/tableStyles" Target="tableStyles.xml"/><Relationship Id="rId16" Type="http://schemas.openxmlformats.org/officeDocument/2006/relationships/viewProps" Target="viewProps.xml"/><Relationship Id="rId15" Type="http://schemas.openxmlformats.org/officeDocument/2006/relationships/presProps" Target="presProps.xml"/><Relationship Id="rId14" Type="http://schemas.openxmlformats.org/officeDocument/2006/relationships/handoutMaster" Target="handoutMasters/handoutMaster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ln>
          <a:effectLst/>
        </p:spPr>
        <p:txBody>
          <a:bodyPr vert="horz" wrap="square" lIns="94426" tIns="47213" rIns="94426" bIns="47213" numCol="1" anchor="t"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ln>
          <a:effectLst/>
        </p:spPr>
        <p:txBody>
          <a:bodyPr vert="horz" wrap="square" lIns="94426" tIns="47213" rIns="94426" bIns="47213" numCol="1" anchor="t" anchorCtr="0" compatLnSpc="1"/>
          <a:lstStyle>
            <a:lvl1pPr algn="r" defTabSz="944880" eaLnBrk="1" hangingPunct="1">
              <a:defRPr sz="1200">
                <a:latin typeface="Times New Roman" panose="02020603050405020304"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ln>
          <a:effectLst/>
        </p:spPr>
        <p:txBody>
          <a:bodyPr vert="horz" wrap="square" lIns="94426" tIns="47213" rIns="94426" bIns="47213" numCol="1" anchor="b"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ln>
          <a:effectLst/>
        </p:spPr>
        <p:txBody>
          <a:bodyPr vert="horz" wrap="square" lIns="94426" tIns="47213" rIns="94426" bIns="47213" numCol="1" anchor="b" anchorCtr="0" compatLnSpc="1"/>
          <a:lstStyle>
            <a:lvl1pPr algn="r" defTabSz="944880" eaLnBrk="1" hangingPunct="1">
              <a:defRPr sz="1200">
                <a:latin typeface="Times New Roman" panose="02020603050405020304" pitchFamily="18" charset="0"/>
              </a:defRPr>
            </a:lvl1pPr>
          </a:lstStyle>
          <a:p>
            <a:pPr>
              <a:defRPr/>
            </a:pPr>
            <a:fld id="{A3198B39-BF8D-4494-9821-E6701364FD81}" type="slidenum">
              <a:rPr lang="en-GB" altLang="en-US"/>
            </a:fld>
            <a:endParaRPr lang="en-GB"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ln>
          <a:effectLst/>
        </p:spPr>
        <p:txBody>
          <a:bodyPr vert="horz" wrap="square" lIns="94426" tIns="47213" rIns="94426" bIns="47213" numCol="1" anchor="t"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ln>
          <a:effectLst/>
        </p:spPr>
        <p:txBody>
          <a:bodyPr vert="horz" wrap="square" lIns="94426" tIns="47213" rIns="94426" bIns="47213" numCol="1" anchor="t" anchorCtr="0" compatLnSpc="1"/>
          <a:lstStyle>
            <a:lvl1pPr algn="r" defTabSz="944880" eaLnBrk="1" hangingPunct="1">
              <a:defRPr sz="1200">
                <a:latin typeface="Times New Roman" panose="02020603050405020304" pitchFamily="18" charset="0"/>
                <a:cs typeface="+mn-cs"/>
              </a:defRPr>
            </a:lvl1pPr>
          </a:lstStyle>
          <a:p>
            <a:pPr>
              <a:defRPr/>
            </a:pPr>
            <a:endParaRPr lang="en-GB"/>
          </a:p>
        </p:txBody>
      </p:sp>
      <p:sp>
        <p:nvSpPr>
          <p:cNvPr id="3076"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ln>
          <a:effectLst/>
        </p:spPr>
        <p:txBody>
          <a:bodyPr vert="horz" wrap="square" lIns="94426" tIns="47213" rIns="94426" bIns="47213" numCol="1" anchor="t" anchorCtr="0" compatLnSpc="1"/>
          <a:lstStyle/>
          <a:p>
            <a:pPr lvl="0"/>
            <a:r>
              <a:rPr lang="en-GB" noProof="0"/>
              <a:t>Click to edit Master text styles</a:t>
            </a:r>
            <a:endParaRPr lang="en-GB" noProof="0"/>
          </a:p>
          <a:p>
            <a:pPr lvl="1"/>
            <a:r>
              <a:rPr lang="en-GB" noProof="0"/>
              <a:t>Second level</a:t>
            </a:r>
            <a:endParaRPr lang="en-GB" noProof="0"/>
          </a:p>
          <a:p>
            <a:pPr lvl="2"/>
            <a:r>
              <a:rPr lang="en-GB" noProof="0"/>
              <a:t>Third level</a:t>
            </a:r>
            <a:endParaRPr lang="en-GB" noProof="0"/>
          </a:p>
          <a:p>
            <a:pPr lvl="3"/>
            <a:r>
              <a:rPr lang="en-GB" noProof="0"/>
              <a:t>Fourth level</a:t>
            </a:r>
            <a:endParaRPr lang="en-GB" noProof="0"/>
          </a:p>
          <a:p>
            <a:pPr lvl="4"/>
            <a:r>
              <a:rPr lang="en-GB" noProof="0"/>
              <a:t>Fifth level</a:t>
            </a:r>
            <a:endParaRPr lang="en-GB" noProof="0"/>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ln>
          <a:effectLst/>
        </p:spPr>
        <p:txBody>
          <a:bodyPr vert="horz" wrap="square" lIns="94426" tIns="47213" rIns="94426" bIns="47213" numCol="1" anchor="b"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ln>
          <a:effectLst/>
        </p:spPr>
        <p:txBody>
          <a:bodyPr vert="horz" wrap="square" lIns="94426" tIns="47213" rIns="94426" bIns="47213" numCol="1" anchor="b" anchorCtr="0" compatLnSpc="1"/>
          <a:lstStyle>
            <a:lvl1pPr algn="r" defTabSz="944880" eaLnBrk="1" hangingPunct="1">
              <a:defRPr sz="1200">
                <a:latin typeface="Times New Roman" panose="02020603050405020304" pitchFamily="18" charset="0"/>
              </a:defRPr>
            </a:lvl1pPr>
          </a:lstStyle>
          <a:p>
            <a:pPr>
              <a:defRPr/>
            </a:pPr>
            <a:fld id="{ECB452CC-48C9-4997-9257-C682E2A70ECE}" type="slidenum">
              <a:rPr lang="en-GB" altLang="en-US"/>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ECB452CC-48C9-4997-9257-C682E2A70ECE}" type="slidenum">
              <a:rPr lang="en-GB" altLang="en-US" smtClean="0"/>
            </a:fld>
            <a:endParaRPr lang="en-GB"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US" dirty="0"/>
          </a:p>
        </p:txBody>
      </p:sp>
    </p:spTree>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dirty="0"/>
          </a:p>
        </p:txBody>
      </p:sp>
    </p:spTree>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cSld>
  <p:clrMapOvr>
    <a:masterClrMapping/>
  </p:clrMapOvr>
  <p:transition spd="slow"/>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dirty="0"/>
              <a:t>Click to edit Master title style</a:t>
            </a:r>
            <a:endParaRPr lang="en-US" altLang="en-US" dirty="0"/>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a:t> Click to edit Master text styles</a:t>
            </a:r>
            <a:endParaRPr lang="en-US" altLang="en-US"/>
          </a:p>
          <a:p>
            <a:pPr lvl="1"/>
            <a:r>
              <a:rPr lang="en-US" altLang="en-US"/>
              <a:t>Second level</a:t>
            </a:r>
            <a:endParaRPr lang="en-US" altLang="en-US"/>
          </a:p>
          <a:p>
            <a:pPr lvl="2"/>
            <a:r>
              <a:rPr lang="en-US" altLang="en-US"/>
              <a:t>Third level</a:t>
            </a:r>
            <a:endParaRPr lang="en-US" altLang="en-US"/>
          </a:p>
          <a:p>
            <a:pPr lvl="3"/>
            <a:r>
              <a:rPr lang="en-US" altLang="en-US"/>
              <a:t>Fourth level</a:t>
            </a:r>
            <a:endParaRPr lang="en-US" altLang="en-US"/>
          </a:p>
          <a:p>
            <a:pPr lvl="4"/>
            <a:r>
              <a:rPr lang="en-US" altLang="en-US"/>
              <a:t>Fifth level</a:t>
            </a:r>
            <a:endParaRPr lang="en-US" altLang="en-US"/>
          </a:p>
        </p:txBody>
      </p:sp>
      <p:sp>
        <p:nvSpPr>
          <p:cNvPr id="7" name="Snip Single Corner Rectangle 6"/>
          <p:cNvSpPr/>
          <p:nvPr userDrawn="1"/>
        </p:nvSpPr>
        <p:spPr>
          <a:xfrm>
            <a:off x="11112" y="795637"/>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149840" y="66675"/>
            <a:ext cx="1203960" cy="700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fld>
            <a:endParaRPr lang="en-GB" altLang="en-US" sz="140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hyperlink" Target="https://www.3gpp.org/ftp/meetings_3gpp_sync/ran/docs/RP-241529.zip" TargetMode="External"/></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hyperlink" Target="https://www.3gpp.org/ftp/tsg_sa/TSG_SA/TSGS_103_Maastricht_2024-03/Docs/SP-240494.zip" TargetMode="External"/><Relationship Id="rId2" Type="http://schemas.openxmlformats.org/officeDocument/2006/relationships/hyperlink" Target="https://www.3gpp.org/ftp/tsg_sa/TSG_SA/TSGS_100_Taipei_2023-06/Docs/SP-230520.zip" TargetMode="External"/><Relationship Id="rId1" Type="http://schemas.openxmlformats.org/officeDocument/2006/relationships/hyperlink" Target="https://www.3gpp.org/ftp/tsg_sa/TSG_SA/TSGS_96_Budapest_2022_06/Docs/SP-220446.zip" TargetMode="Externa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hyperlink" Target="https://www.3gpp.org/ftp/tsg_sa/TSG_SA/TSGs_101_Bangalore_2023-09/INBOX/SP-231192.zip" TargetMode="External"/></Relationships>
</file>

<file path=ppt/slides/_rels/slide5.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hyperlink" Target="https://www.3gpp.org/ftp/meetings_3gpp_sync/SA2/Inbox/S2-2409559.zip" TargetMode="External"/><Relationship Id="rId5" Type="http://schemas.openxmlformats.org/officeDocument/2006/relationships/hyperlink" Target="https://www.3gpp.org/ftp/meetings_3gpp_sync/SA2/Inbox/S2-2409296.zip" TargetMode="External"/><Relationship Id="rId4" Type="http://schemas.openxmlformats.org/officeDocument/2006/relationships/hyperlink" Target="https://www.3gpp.org/ftp/tsg_sa/WG2_Arch/TSGS2_163_Jeju_2024-05/INBOX/DRAFTS/R19%20FS_EnergySys" TargetMode="External"/><Relationship Id="rId3" Type="http://schemas.openxmlformats.org/officeDocument/2006/relationships/hyperlink" Target="https://www.3gpp.org/ftp/meetings_3gpp_sync/SA2/Inbox/S2-2408986.zip" TargetMode="External"/><Relationship Id="rId2" Type="http://schemas.openxmlformats.org/officeDocument/2006/relationships/hyperlink" Target="https://www.3gpp.org/ftp/Meetings_3GPP_SYNC/SA2/Docs/S2-2407887.zip" TargetMode="External"/><Relationship Id="rId1" Type="http://schemas.openxmlformats.org/officeDocument/2006/relationships/hyperlink" Target="https://www.3gpp.org/ftp/meetings_3gpp_sync/SA2/Inbox/S2-2408985.zip"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png"/><Relationship Id="rId1" Type="http://schemas.openxmlformats.org/officeDocument/2006/relationships/image" Target="../media/image2.jpe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image" Target="../media/image2.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235131" y="2101613"/>
            <a:ext cx="11286309" cy="1033461"/>
          </a:xfrm>
        </p:spPr>
        <p:txBody>
          <a:bodyPr/>
          <a:lstStyle/>
          <a:p>
            <a:pPr algn="ctr" eaLnBrk="1" hangingPunct="1"/>
            <a:r>
              <a:rPr lang="en-US" altLang="en-IN" sz="4800" dirty="0"/>
              <a:t>Brief Introduction of </a:t>
            </a:r>
            <a:r>
              <a:rPr lang="en-IN" altLang="en-US" sz="4800" dirty="0"/>
              <a:t>R19 </a:t>
            </a:r>
            <a:r>
              <a:rPr lang="en-IN" altLang="en-US" sz="4800" dirty="0" err="1"/>
              <a:t>Energysys</a:t>
            </a:r>
            <a:r>
              <a:rPr lang="en-IN" altLang="en-US" sz="4800" dirty="0"/>
              <a:t> </a:t>
            </a:r>
            <a:r>
              <a:rPr lang="en-US" altLang="en-IN" sz="4800" dirty="0"/>
              <a:t>SID</a:t>
            </a:r>
            <a:endParaRPr lang="en-US" altLang="en-IN" sz="4800" dirty="0"/>
          </a:p>
        </p:txBody>
      </p:sp>
      <p:sp>
        <p:nvSpPr>
          <p:cNvPr id="5123" name="Text Placeholder 2"/>
          <p:cNvSpPr>
            <a:spLocks noGrp="1"/>
          </p:cNvSpPr>
          <p:nvPr>
            <p:ph type="body" idx="4294967295"/>
          </p:nvPr>
        </p:nvSpPr>
        <p:spPr>
          <a:xfrm>
            <a:off x="1054414" y="4184565"/>
            <a:ext cx="8987246" cy="1500187"/>
          </a:xfrm>
        </p:spPr>
        <p:txBody>
          <a:bodyPr/>
          <a:lstStyle/>
          <a:p>
            <a:pPr marL="0" indent="0" algn="ctr" eaLnBrk="1" hangingPunct="1">
              <a:buFontTx/>
              <a:buNone/>
            </a:pPr>
            <a:r>
              <a:rPr lang="en-GB" altLang="en-US" sz="3600" dirty="0"/>
              <a:t>China Mobile</a:t>
            </a:r>
            <a:endParaRPr lang="en-GB" altLang="en-US" sz="1800" dirty="0"/>
          </a:p>
        </p:txBody>
      </p:sp>
      <p:sp>
        <p:nvSpPr>
          <p:cNvPr id="3" name="文本框 2"/>
          <p:cNvSpPr txBox="1"/>
          <p:nvPr/>
        </p:nvSpPr>
        <p:spPr>
          <a:xfrm>
            <a:off x="8868792" y="360681"/>
            <a:ext cx="2112885" cy="369332"/>
          </a:xfrm>
          <a:prstGeom prst="rect">
            <a:avLst/>
          </a:prstGeom>
          <a:noFill/>
        </p:spPr>
        <p:txBody>
          <a:bodyPr wrap="square">
            <a:spAutoFit/>
          </a:bodyPr>
          <a:lstStyle/>
          <a:p>
            <a:r>
              <a:rPr lang="en-US" altLang="zh-CN" b="1" i="0" dirty="0">
                <a:effectLst/>
                <a:latin typeface="Arial" panose="020B0604020202020204" pitchFamily="34" charset="0"/>
              </a:rPr>
              <a:t>SP-241313</a:t>
            </a:r>
            <a:endParaRPr lang="zh-CN" altLang="en-US" dirty="0"/>
          </a:p>
        </p:txBody>
      </p:sp>
      <p:sp>
        <p:nvSpPr>
          <p:cNvPr id="5" name="文本框 4"/>
          <p:cNvSpPr txBox="1"/>
          <p:nvPr/>
        </p:nvSpPr>
        <p:spPr>
          <a:xfrm>
            <a:off x="0" y="116278"/>
            <a:ext cx="9179510" cy="646331"/>
          </a:xfrm>
          <a:prstGeom prst="rect">
            <a:avLst/>
          </a:prstGeom>
          <a:noFill/>
        </p:spPr>
        <p:txBody>
          <a:bodyPr wrap="square">
            <a:spAutoFit/>
          </a:bodyPr>
          <a:lstStyle/>
          <a:p>
            <a:pPr>
              <a:tabLst>
                <a:tab pos="6120130" algn="r"/>
              </a:tabLst>
            </a:pPr>
            <a:r>
              <a:rPr lang="en-US" altLang="zh-CN" sz="1800" b="1" dirty="0">
                <a:effectLst/>
                <a:latin typeface="Arial" panose="020B0604020202020204" pitchFamily="34" charset="0"/>
                <a:ea typeface="Times New Roman" panose="02020603050405020304" pitchFamily="18" charset="0"/>
              </a:rPr>
              <a:t>3GPP TSG SA Meeting #105			</a:t>
            </a:r>
            <a:endParaRPr lang="en-US" altLang="zh-CN" b="1" dirty="0">
              <a:ea typeface="Times New Roman" panose="02020603050405020304" pitchFamily="18" charset="0"/>
            </a:endParaRPr>
          </a:p>
          <a:p>
            <a:pPr>
              <a:tabLst>
                <a:tab pos="6120130" algn="r"/>
              </a:tabLst>
            </a:pPr>
            <a:r>
              <a:rPr lang="en-US" altLang="zh-CN" sz="1800" b="1" dirty="0">
                <a:effectLst/>
                <a:latin typeface="Arial" panose="020B0604020202020204" pitchFamily="34" charset="0"/>
                <a:ea typeface="Times New Roman" panose="02020603050405020304" pitchFamily="18" charset="0"/>
              </a:rPr>
              <a:t>Melbourne, Australia, September 10 – 13, 2024</a:t>
            </a:r>
            <a:endParaRPr lang="zh-CN"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0" y="-188649"/>
            <a:ext cx="9785023" cy="1325563"/>
          </a:xfrm>
        </p:spPr>
        <p:txBody>
          <a:bodyPr/>
          <a:lstStyle/>
          <a:p>
            <a:r>
              <a:rPr lang="en-US" altLang="zh-CN" sz="2800" dirty="0">
                <a:sym typeface="+mn-ea"/>
              </a:rPr>
              <a:t>Annex-Comparison</a:t>
            </a:r>
            <a:endParaRPr lang="zh-CN" altLang="en-US" sz="2800" dirty="0"/>
          </a:p>
        </p:txBody>
      </p:sp>
      <p:graphicFrame>
        <p:nvGraphicFramePr>
          <p:cNvPr id="2" name="表格 2"/>
          <p:cNvGraphicFramePr>
            <a:graphicFrameLocks noGrp="1"/>
          </p:cNvGraphicFramePr>
          <p:nvPr/>
        </p:nvGraphicFramePr>
        <p:xfrm>
          <a:off x="135924" y="1008668"/>
          <a:ext cx="11850131" cy="3880160"/>
        </p:xfrm>
        <a:graphic>
          <a:graphicData uri="http://schemas.openxmlformats.org/drawingml/2006/table">
            <a:tbl>
              <a:tblPr firstRow="1" bandRow="1">
                <a:tableStyleId>{5C22544A-7EE6-4342-B048-85BDC9FD1C3A}</a:tableStyleId>
              </a:tblPr>
              <a:tblGrid>
                <a:gridCol w="2443216"/>
                <a:gridCol w="5456871"/>
                <a:gridCol w="3950044"/>
              </a:tblGrid>
              <a:tr h="710240">
                <a:tc>
                  <a:txBody>
                    <a:bodyPr/>
                    <a:lstStyle/>
                    <a:p>
                      <a:pPr algn="ctr"/>
                      <a:r>
                        <a:rPr lang="en-US" altLang="zh-CN" dirty="0"/>
                        <a:t>Solution#</a:t>
                      </a:r>
                      <a:endParaRPr lang="zh-CN" altLang="en-US" dirty="0"/>
                    </a:p>
                  </a:txBody>
                  <a:tcPr/>
                </a:tc>
                <a:tc>
                  <a:txBody>
                    <a:bodyPr/>
                    <a:lstStyle/>
                    <a:p>
                      <a:pPr algn="ctr"/>
                      <a:r>
                        <a:rPr lang="en-US" altLang="zh-CN" dirty="0"/>
                        <a:t>Per UE EC calculation</a:t>
                      </a:r>
                      <a:endParaRPr lang="zh-CN" altLang="en-US" dirty="0"/>
                    </a:p>
                  </a:txBody>
                  <a:tcPr/>
                </a:tc>
                <a:tc>
                  <a:txBody>
                    <a:bodyPr/>
                    <a:lstStyle/>
                    <a:p>
                      <a:pPr algn="ctr"/>
                      <a:r>
                        <a:rPr lang="en-US" altLang="zh-CN" sz="1800" b="1" kern="1200" dirty="0">
                          <a:solidFill>
                            <a:schemeClr val="lt1"/>
                          </a:solidFill>
                          <a:latin typeface="+mn-lt"/>
                          <a:ea typeface="+mn-ea"/>
                          <a:cs typeface="+mn-cs"/>
                        </a:rPr>
                        <a:t>Evaluation</a:t>
                      </a:r>
                      <a:endParaRPr lang="zh-CN" altLang="en-US" sz="1800" b="1" kern="1200" dirty="0">
                        <a:solidFill>
                          <a:schemeClr val="lt1"/>
                        </a:solidFill>
                        <a:latin typeface="+mn-lt"/>
                        <a:ea typeface="+mn-ea"/>
                        <a:cs typeface="+mn-cs"/>
                      </a:endParaRPr>
                    </a:p>
                  </a:txBody>
                  <a:tcPr/>
                </a:tc>
              </a:tr>
              <a:tr h="1117401">
                <a:tc>
                  <a:txBody>
                    <a:bodyPr/>
                    <a:lstStyle/>
                    <a:p>
                      <a:pPr algn="ctr"/>
                      <a:r>
                        <a:rPr lang="en-US" altLang="zh-CN" dirty="0"/>
                        <a:t>5GC New functionality</a:t>
                      </a:r>
                      <a:endParaRPr lang="zh-CN" altLang="en-US" dirty="0"/>
                    </a:p>
                  </a:txBody>
                  <a:tcPr/>
                </a:tc>
                <a:tc>
                  <a:txBody>
                    <a:bodyPr/>
                    <a:lstStyle/>
                    <a:p>
                      <a:pPr marL="0" indent="0" algn="ctr">
                        <a:buFont typeface="Arial" panose="020B0604020202020204" pitchFamily="34" charset="0"/>
                        <a:buNone/>
                      </a:pPr>
                      <a:r>
                        <a:rPr lang="en-US" altLang="zh-CN" sz="1400" dirty="0"/>
                        <a:t>Approach 1</a:t>
                      </a:r>
                      <a:endParaRPr lang="en-US" altLang="zh-CN" sz="1400" dirty="0"/>
                    </a:p>
                    <a:p>
                      <a:pPr marL="285750" indent="-285750" algn="l">
                        <a:buFont typeface="Arial" panose="020B0604020202020204" pitchFamily="34" charset="0"/>
                        <a:buChar char="•"/>
                      </a:pPr>
                      <a:r>
                        <a:rPr lang="en-US" altLang="zh-CN" sz="1400" dirty="0"/>
                        <a:t>RAN, I-UPF, PSA-UPF Node level EC from OAM;</a:t>
                      </a:r>
                      <a:endParaRPr lang="en-US" altLang="zh-CN" sz="1400" dirty="0"/>
                    </a:p>
                    <a:p>
                      <a:pPr marL="285750" indent="-285750" algn="l">
                        <a:buFont typeface="Arial" panose="020B0604020202020204" pitchFamily="34" charset="0"/>
                        <a:buChar char="•"/>
                      </a:pPr>
                      <a:r>
                        <a:rPr lang="en-US" altLang="zh-CN" sz="1400" dirty="0"/>
                        <a:t>RAN node level DV from OAM</a:t>
                      </a:r>
                      <a:endParaRPr lang="en-US" altLang="zh-CN" sz="1400" dirty="0"/>
                    </a:p>
                    <a:p>
                      <a:pPr marL="285750" indent="-285750" algn="l">
                        <a:buFont typeface="Arial" panose="020B0604020202020204" pitchFamily="34" charset="0"/>
                        <a:buChar char="•"/>
                      </a:pPr>
                      <a:r>
                        <a:rPr lang="en-US" altLang="zh-CN" sz="1400" dirty="0" err="1"/>
                        <a:t>DV</a:t>
                      </a:r>
                      <a:r>
                        <a:rPr lang="en-US" altLang="zh-CN" sz="1400" baseline="-25000" dirty="0" err="1"/>
                        <a:t>upf,ue</a:t>
                      </a:r>
                      <a:r>
                        <a:rPr lang="en-US" altLang="zh-CN" sz="1400" dirty="0"/>
                        <a:t>=</a:t>
                      </a:r>
                      <a:r>
                        <a:rPr lang="en-US" altLang="zh-CN" sz="1400" dirty="0" err="1"/>
                        <a:t>DV</a:t>
                      </a:r>
                      <a:r>
                        <a:rPr lang="en-US" altLang="zh-CN" sz="1400" baseline="-25000" dirty="0" err="1"/>
                        <a:t>ran,ue</a:t>
                      </a:r>
                      <a:endParaRPr lang="en-US" altLang="zh-CN" sz="1400" baseline="-25000" dirty="0"/>
                    </a:p>
                    <a:p>
                      <a:pPr marL="0" indent="0" algn="ctr" defTabSz="914400" rtl="0" eaLnBrk="1" latinLnBrk="0" hangingPunct="1">
                        <a:buFont typeface="Arial" panose="020B0604020202020204" pitchFamily="34" charset="0"/>
                        <a:buNone/>
                      </a:pPr>
                      <a:r>
                        <a:rPr lang="en-US" altLang="zh-CN" sz="1400" kern="1200" dirty="0">
                          <a:solidFill>
                            <a:schemeClr val="dk1"/>
                          </a:solidFill>
                          <a:latin typeface="+mn-lt"/>
                          <a:ea typeface="+mn-ea"/>
                          <a:cs typeface="+mn-cs"/>
                        </a:rPr>
                        <a:t>Approach 2</a:t>
                      </a:r>
                      <a:endParaRPr lang="en-US" altLang="zh-CN" sz="1400" kern="1200" dirty="0">
                        <a:solidFill>
                          <a:schemeClr val="dk1"/>
                        </a:solidFill>
                        <a:latin typeface="+mn-lt"/>
                        <a:ea typeface="+mn-ea"/>
                        <a:cs typeface="+mn-cs"/>
                      </a:endParaRPr>
                    </a:p>
                    <a:p>
                      <a:pPr marL="285750" indent="-285750" algn="l" defTabSz="914400" rtl="0" eaLnBrk="1" latinLnBrk="0" hangingPunct="1">
                        <a:buFont typeface="Arial" panose="020B0604020202020204" pitchFamily="34" charset="0"/>
                        <a:buChar char="•"/>
                      </a:pPr>
                      <a:r>
                        <a:rPr lang="en-US" altLang="zh-CN" sz="1400" kern="1200" dirty="0" err="1">
                          <a:solidFill>
                            <a:schemeClr val="dk1"/>
                          </a:solidFill>
                          <a:latin typeface="+mn-lt"/>
                          <a:ea typeface="+mn-ea"/>
                          <a:cs typeface="+mn-cs"/>
                        </a:rPr>
                        <a:t>EC</a:t>
                      </a:r>
                      <a:r>
                        <a:rPr lang="en-US" altLang="zh-CN" sz="1400" kern="1200" baseline="-25000" dirty="0" err="1">
                          <a:solidFill>
                            <a:schemeClr val="dk1"/>
                          </a:solidFill>
                          <a:latin typeface="+mn-lt"/>
                          <a:ea typeface="+mn-ea"/>
                          <a:cs typeface="+mn-cs"/>
                        </a:rPr>
                        <a:t>ran,ue</a:t>
                      </a:r>
                      <a:r>
                        <a:rPr lang="en-US" altLang="zh-CN" sz="1400" kern="1200" dirty="0">
                          <a:solidFill>
                            <a:schemeClr val="dk1"/>
                          </a:solidFill>
                          <a:latin typeface="+mn-lt"/>
                          <a:ea typeface="+mn-ea"/>
                          <a:cs typeface="+mn-cs"/>
                        </a:rPr>
                        <a:t> reporting from RAN</a:t>
                      </a:r>
                      <a:endParaRPr lang="zh-CN" altLang="en-US" sz="1400" kern="1200" dirty="0">
                        <a:solidFill>
                          <a:schemeClr val="dk1"/>
                        </a:solidFill>
                        <a:latin typeface="+mn-lt"/>
                        <a:ea typeface="+mn-ea"/>
                        <a:cs typeface="+mn-cs"/>
                      </a:endParaRPr>
                    </a:p>
                  </a:txBody>
                  <a:tcPr/>
                </a:tc>
                <a:tc>
                  <a:txBody>
                    <a:bodyPr/>
                    <a:lstStyle/>
                    <a:p>
                      <a:pPr marL="285750" indent="-285750" algn="l">
                        <a:buFont typeface="Arial" panose="020B0604020202020204" pitchFamily="34" charset="0"/>
                        <a:buChar char="•"/>
                      </a:pPr>
                      <a:r>
                        <a:rPr lang="en-US" altLang="zh-CN" sz="1400" dirty="0"/>
                        <a:t>EC ran, EC-</a:t>
                      </a:r>
                      <a:r>
                        <a:rPr lang="en-US" altLang="zh-CN" sz="1400" dirty="0" err="1"/>
                        <a:t>upf</a:t>
                      </a:r>
                      <a:r>
                        <a:rPr lang="en-US" altLang="zh-CN" sz="1400" dirty="0"/>
                        <a:t>, DV-ran from OAM</a:t>
                      </a:r>
                      <a:endParaRPr lang="en-US" altLang="zh-CN" sz="1400" dirty="0"/>
                    </a:p>
                    <a:p>
                      <a:pPr marL="285750" indent="-285750" algn="l">
                        <a:buFont typeface="Arial" panose="020B0604020202020204" pitchFamily="34" charset="0"/>
                        <a:buChar char="•"/>
                      </a:pPr>
                      <a:r>
                        <a:rPr lang="en-US" altLang="zh-CN" sz="1400" dirty="0"/>
                        <a:t>New NF</a:t>
                      </a:r>
                      <a:endParaRPr lang="en-US" altLang="zh-CN" sz="1400" dirty="0"/>
                    </a:p>
                    <a:p>
                      <a:pPr marL="285750" indent="-285750" algn="l">
                        <a:buFont typeface="Arial" panose="020B0604020202020204" pitchFamily="34" charset="0"/>
                        <a:buChar char="•"/>
                      </a:pPr>
                      <a:r>
                        <a:rPr lang="en-US" altLang="zh-CN" sz="1400" dirty="0"/>
                        <a:t>Corresponding exposure service,</a:t>
                      </a:r>
                      <a:endParaRPr lang="en-US" altLang="zh-CN" sz="1400" dirty="0"/>
                    </a:p>
                    <a:p>
                      <a:pPr marL="285750" indent="-285750" algn="l">
                        <a:buFont typeface="Arial" panose="020B0604020202020204" pitchFamily="34" charset="0"/>
                        <a:buChar char="•"/>
                      </a:pPr>
                      <a:r>
                        <a:rPr lang="en-US" altLang="zh-CN" sz="1400" dirty="0"/>
                        <a:t>Decided by SA2.</a:t>
                      </a:r>
                      <a:endParaRPr lang="zh-CN" altLang="en-US" sz="1400" dirty="0"/>
                    </a:p>
                    <a:p>
                      <a:pPr algn="ctr"/>
                      <a:endParaRPr lang="zh-CN" altLang="en-US" sz="1400" dirty="0"/>
                    </a:p>
                  </a:txBody>
                  <a:tcPr/>
                </a:tc>
              </a:tr>
              <a:tr h="1117911">
                <a:tc>
                  <a:txBody>
                    <a:bodyPr/>
                    <a:lstStyle/>
                    <a:p>
                      <a:pPr algn="ctr"/>
                      <a:r>
                        <a:rPr lang="en-US" altLang="zh-CN" dirty="0"/>
                        <a:t>CHF</a:t>
                      </a:r>
                      <a:endParaRPr lang="zh-CN" altLang="en-US" dirty="0"/>
                    </a:p>
                  </a:txBody>
                  <a:tcPr/>
                </a:tc>
                <a:tc>
                  <a:txBody>
                    <a:bodyPr/>
                    <a:lstStyle/>
                    <a:p>
                      <a:pPr marL="285750" indent="-285750" algn="l" defTabSz="914400" rtl="0" eaLnBrk="1" latinLnBrk="0" hangingPunct="1">
                        <a:buFont typeface="Arial" panose="020B0604020202020204" pitchFamily="34" charset="0"/>
                        <a:buChar char="•"/>
                      </a:pPr>
                      <a:r>
                        <a:rPr lang="en-US" altLang="zh-CN" sz="1400" kern="1200" dirty="0">
                          <a:solidFill>
                            <a:schemeClr val="dk1"/>
                          </a:solidFill>
                          <a:latin typeface="+mn-lt"/>
                          <a:ea typeface="+mn-ea"/>
                          <a:cs typeface="+mn-cs"/>
                        </a:rPr>
                        <a:t>Formula the same as the Sol#1 approach 1, except the CHF provides the </a:t>
                      </a:r>
                      <a:r>
                        <a:rPr lang="en-US" altLang="zh-CN" sz="1400" kern="1200" dirty="0" err="1">
                          <a:solidFill>
                            <a:schemeClr val="dk1"/>
                          </a:solidFill>
                          <a:latin typeface="+mn-lt"/>
                          <a:ea typeface="+mn-ea"/>
                          <a:cs typeface="+mn-cs"/>
                        </a:rPr>
                        <a:t>DVupf,UE</a:t>
                      </a:r>
                      <a:r>
                        <a:rPr lang="en-US" altLang="zh-CN" sz="1400" kern="1200" dirty="0">
                          <a:solidFill>
                            <a:schemeClr val="dk1"/>
                          </a:solidFill>
                          <a:latin typeface="+mn-lt"/>
                          <a:ea typeface="+mn-ea"/>
                          <a:cs typeface="+mn-cs"/>
                        </a:rPr>
                        <a:t>=</a:t>
                      </a:r>
                      <a:r>
                        <a:rPr lang="en-US" altLang="zh-CN" sz="1400" kern="1200" dirty="0" err="1">
                          <a:solidFill>
                            <a:schemeClr val="dk1"/>
                          </a:solidFill>
                          <a:latin typeface="+mn-lt"/>
                          <a:ea typeface="+mn-ea"/>
                          <a:cs typeface="+mn-cs"/>
                        </a:rPr>
                        <a:t>DVran,ue</a:t>
                      </a:r>
                      <a:endParaRPr lang="en-US" altLang="zh-CN" sz="1400" kern="1200" dirty="0">
                        <a:solidFill>
                          <a:schemeClr val="dk1"/>
                        </a:solidFill>
                        <a:latin typeface="+mn-lt"/>
                        <a:ea typeface="+mn-ea"/>
                        <a:cs typeface="+mn-cs"/>
                      </a:endParaRPr>
                    </a:p>
                    <a:p>
                      <a:pPr marL="285750" indent="-285750" algn="l" defTabSz="914400" rtl="0" eaLnBrk="1" latinLnBrk="0" hangingPunct="1">
                        <a:buFont typeface="Arial" panose="020B0604020202020204" pitchFamily="34" charset="0"/>
                        <a:buChar char="•"/>
                      </a:pPr>
                      <a:r>
                        <a:rPr lang="en-US" altLang="zh-CN" sz="1400" kern="1200" dirty="0">
                          <a:solidFill>
                            <a:schemeClr val="dk1"/>
                          </a:solidFill>
                          <a:latin typeface="+mn-lt"/>
                          <a:ea typeface="+mn-ea"/>
                          <a:cs typeface="+mn-cs"/>
                        </a:rPr>
                        <a:t>CHF needs to get the </a:t>
                      </a:r>
                      <a:r>
                        <a:rPr lang="en-US" altLang="zh-CN" sz="1400" kern="1200" dirty="0" err="1">
                          <a:solidFill>
                            <a:schemeClr val="dk1"/>
                          </a:solidFill>
                          <a:latin typeface="+mn-lt"/>
                          <a:ea typeface="+mn-ea"/>
                          <a:cs typeface="+mn-cs"/>
                        </a:rPr>
                        <a:t>ECupf</a:t>
                      </a:r>
                      <a:r>
                        <a:rPr lang="en-US" altLang="zh-CN" sz="1400" kern="1200" dirty="0">
                          <a:solidFill>
                            <a:schemeClr val="dk1"/>
                          </a:solidFill>
                          <a:latin typeface="+mn-lt"/>
                          <a:ea typeface="+mn-ea"/>
                          <a:cs typeface="+mn-cs"/>
                        </a:rPr>
                        <a:t>, </a:t>
                      </a:r>
                      <a:r>
                        <a:rPr lang="en-US" altLang="zh-CN" sz="1400" kern="1200" dirty="0" err="1">
                          <a:solidFill>
                            <a:schemeClr val="dk1"/>
                          </a:solidFill>
                          <a:latin typeface="+mn-lt"/>
                          <a:ea typeface="+mn-ea"/>
                          <a:cs typeface="+mn-cs"/>
                        </a:rPr>
                        <a:t>ECran</a:t>
                      </a:r>
                      <a:r>
                        <a:rPr lang="en-US" altLang="zh-CN" sz="1400" kern="1200" dirty="0">
                          <a:solidFill>
                            <a:schemeClr val="dk1"/>
                          </a:solidFill>
                          <a:latin typeface="+mn-lt"/>
                          <a:ea typeface="+mn-ea"/>
                          <a:cs typeface="+mn-cs"/>
                        </a:rPr>
                        <a:t>, </a:t>
                      </a:r>
                      <a:r>
                        <a:rPr lang="en-US" altLang="zh-CN" sz="1400" kern="1200" dirty="0" err="1">
                          <a:solidFill>
                            <a:schemeClr val="dk1"/>
                          </a:solidFill>
                          <a:latin typeface="+mn-lt"/>
                          <a:ea typeface="+mn-ea"/>
                          <a:cs typeface="+mn-cs"/>
                        </a:rPr>
                        <a:t>DVupf</a:t>
                      </a:r>
                      <a:r>
                        <a:rPr lang="en-US" altLang="zh-CN" sz="1400" kern="1200" dirty="0">
                          <a:solidFill>
                            <a:schemeClr val="dk1"/>
                          </a:solidFill>
                          <a:latin typeface="+mn-lt"/>
                          <a:ea typeface="+mn-ea"/>
                          <a:cs typeface="+mn-cs"/>
                        </a:rPr>
                        <a:t>, </a:t>
                      </a:r>
                      <a:r>
                        <a:rPr lang="en-US" altLang="zh-CN" sz="1400" kern="1200" dirty="0" err="1">
                          <a:solidFill>
                            <a:schemeClr val="dk1"/>
                          </a:solidFill>
                          <a:latin typeface="+mn-lt"/>
                          <a:ea typeface="+mn-ea"/>
                          <a:cs typeface="+mn-cs"/>
                        </a:rPr>
                        <a:t>DVran</a:t>
                      </a:r>
                      <a:r>
                        <a:rPr lang="en-US" altLang="zh-CN" sz="1400" kern="1200" dirty="0">
                          <a:solidFill>
                            <a:schemeClr val="dk1"/>
                          </a:solidFill>
                          <a:latin typeface="+mn-lt"/>
                          <a:ea typeface="+mn-ea"/>
                          <a:cs typeface="+mn-cs"/>
                        </a:rPr>
                        <a:t> from OAM</a:t>
                      </a:r>
                      <a:endParaRPr lang="en-US" altLang="zh-CN" sz="1400" kern="1200" dirty="0">
                        <a:solidFill>
                          <a:schemeClr val="dk1"/>
                        </a:solidFill>
                        <a:latin typeface="+mn-lt"/>
                        <a:ea typeface="+mn-ea"/>
                        <a:cs typeface="+mn-cs"/>
                      </a:endParaRPr>
                    </a:p>
                    <a:p>
                      <a:pPr marL="285750" indent="-285750" algn="l" defTabSz="914400" rtl="0" eaLnBrk="1" latinLnBrk="0" hangingPunct="1">
                        <a:buFont typeface="Arial" panose="020B0604020202020204" pitchFamily="34" charset="0"/>
                        <a:buChar char="•"/>
                      </a:pPr>
                      <a:r>
                        <a:rPr lang="en-US" altLang="zh-CN" sz="1400" kern="1200" dirty="0">
                          <a:solidFill>
                            <a:schemeClr val="dk1"/>
                          </a:solidFill>
                          <a:latin typeface="+mn-lt"/>
                          <a:ea typeface="+mn-ea"/>
                          <a:cs typeface="+mn-cs"/>
                        </a:rPr>
                        <a:t>DV from CHF but without I-UPF related information</a:t>
                      </a:r>
                      <a:endParaRPr lang="zh-CN" altLang="en-US" sz="1400" kern="1200" dirty="0">
                        <a:solidFill>
                          <a:schemeClr val="dk1"/>
                        </a:solidFill>
                        <a:latin typeface="+mn-lt"/>
                        <a:ea typeface="+mn-ea"/>
                        <a:cs typeface="+mn-cs"/>
                      </a:endParaRPr>
                    </a:p>
                  </a:txBody>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defRPr/>
                      </a:pPr>
                      <a:r>
                        <a:rPr lang="en-US" altLang="zh-CN" sz="1400" kern="1200" dirty="0">
                          <a:solidFill>
                            <a:schemeClr val="dk1"/>
                          </a:solidFill>
                          <a:latin typeface="+mn-lt"/>
                          <a:ea typeface="+mn-ea"/>
                          <a:cs typeface="+mn-cs"/>
                        </a:rPr>
                        <a:t>Enhancement in SA5 to support the I-UPF EC information calculation</a:t>
                      </a:r>
                      <a:endParaRPr lang="en-US" altLang="zh-CN" sz="1400" kern="1200" dirty="0">
                        <a:solidFill>
                          <a:schemeClr val="dk1"/>
                        </a:solidFill>
                        <a:latin typeface="+mn-lt"/>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defRPr/>
                      </a:pPr>
                      <a:r>
                        <a:rPr lang="en-US" altLang="zh-CN" sz="1400" kern="1200" dirty="0">
                          <a:solidFill>
                            <a:schemeClr val="dk1"/>
                          </a:solidFill>
                          <a:latin typeface="+mn-lt"/>
                          <a:ea typeface="+mn-ea"/>
                          <a:cs typeface="+mn-cs"/>
                        </a:rPr>
                        <a:t>New exposure service to support CHF information exposure</a:t>
                      </a:r>
                      <a:endParaRPr lang="en-US" altLang="zh-CN" sz="1400" kern="1200" dirty="0">
                        <a:solidFill>
                          <a:schemeClr val="dk1"/>
                        </a:solidFill>
                        <a:latin typeface="+mn-lt"/>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defRPr/>
                      </a:pPr>
                      <a:r>
                        <a:rPr lang="en-US" altLang="zh-CN" sz="1400" kern="1200" dirty="0">
                          <a:solidFill>
                            <a:schemeClr val="dk1"/>
                          </a:solidFill>
                          <a:latin typeface="+mn-lt"/>
                          <a:ea typeface="+mn-ea"/>
                          <a:cs typeface="+mn-cs"/>
                        </a:rPr>
                        <a:t>Interface between CHF and OAM to support CHF getting the </a:t>
                      </a:r>
                      <a:r>
                        <a:rPr lang="en-US" altLang="zh-CN" sz="1400" kern="1200" dirty="0" err="1">
                          <a:solidFill>
                            <a:schemeClr val="dk1"/>
                          </a:solidFill>
                          <a:latin typeface="+mn-lt"/>
                          <a:ea typeface="+mn-ea"/>
                          <a:cs typeface="+mn-cs"/>
                        </a:rPr>
                        <a:t>ECupf</a:t>
                      </a:r>
                      <a:r>
                        <a:rPr lang="en-US" altLang="zh-CN" sz="1400" kern="1200" dirty="0">
                          <a:solidFill>
                            <a:schemeClr val="dk1"/>
                          </a:solidFill>
                          <a:latin typeface="+mn-lt"/>
                          <a:ea typeface="+mn-ea"/>
                          <a:cs typeface="+mn-cs"/>
                        </a:rPr>
                        <a:t>, </a:t>
                      </a:r>
                      <a:r>
                        <a:rPr lang="en-US" altLang="zh-CN" sz="1400" kern="1200" dirty="0" err="1">
                          <a:solidFill>
                            <a:schemeClr val="dk1"/>
                          </a:solidFill>
                          <a:latin typeface="+mn-lt"/>
                          <a:ea typeface="+mn-ea"/>
                          <a:cs typeface="+mn-cs"/>
                        </a:rPr>
                        <a:t>ECran</a:t>
                      </a:r>
                      <a:r>
                        <a:rPr lang="en-US" altLang="zh-CN" sz="1400" kern="1200" dirty="0">
                          <a:solidFill>
                            <a:schemeClr val="dk1"/>
                          </a:solidFill>
                          <a:latin typeface="+mn-lt"/>
                          <a:ea typeface="+mn-ea"/>
                          <a:cs typeface="+mn-cs"/>
                        </a:rPr>
                        <a:t>, </a:t>
                      </a:r>
                      <a:r>
                        <a:rPr lang="en-US" altLang="zh-CN" sz="1400" kern="1200" dirty="0" err="1">
                          <a:solidFill>
                            <a:schemeClr val="dk1"/>
                          </a:solidFill>
                          <a:latin typeface="+mn-lt"/>
                          <a:ea typeface="+mn-ea"/>
                          <a:cs typeface="+mn-cs"/>
                        </a:rPr>
                        <a:t>DVupf</a:t>
                      </a:r>
                      <a:r>
                        <a:rPr lang="en-US" altLang="zh-CN" sz="1400" kern="1200" dirty="0">
                          <a:solidFill>
                            <a:schemeClr val="dk1"/>
                          </a:solidFill>
                          <a:latin typeface="+mn-lt"/>
                          <a:ea typeface="+mn-ea"/>
                          <a:cs typeface="+mn-cs"/>
                        </a:rPr>
                        <a:t>, </a:t>
                      </a:r>
                      <a:r>
                        <a:rPr lang="en-US" altLang="zh-CN" sz="1400" kern="1200" dirty="0" err="1">
                          <a:solidFill>
                            <a:schemeClr val="dk1"/>
                          </a:solidFill>
                          <a:latin typeface="+mn-lt"/>
                          <a:ea typeface="+mn-ea"/>
                          <a:cs typeface="+mn-cs"/>
                        </a:rPr>
                        <a:t>DVran</a:t>
                      </a:r>
                      <a:r>
                        <a:rPr lang="en-US" altLang="zh-CN" sz="1400" kern="1200" dirty="0">
                          <a:solidFill>
                            <a:schemeClr val="dk1"/>
                          </a:solidFill>
                          <a:latin typeface="+mn-lt"/>
                          <a:ea typeface="+mn-ea"/>
                          <a:cs typeface="+mn-cs"/>
                        </a:rPr>
                        <a:t> from OAM</a:t>
                      </a:r>
                      <a:endParaRPr lang="en-US" altLang="zh-CN" sz="1400" kern="1200" dirty="0">
                        <a:solidFill>
                          <a:schemeClr val="dk1"/>
                        </a:solidFill>
                        <a:latin typeface="+mn-lt"/>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defRPr/>
                      </a:pPr>
                      <a:r>
                        <a:rPr lang="en-US" altLang="zh-CN" sz="1400" kern="1200" dirty="0">
                          <a:solidFill>
                            <a:schemeClr val="dk1"/>
                          </a:solidFill>
                          <a:latin typeface="+mn-lt"/>
                          <a:ea typeface="+mn-ea"/>
                          <a:cs typeface="+mn-cs"/>
                        </a:rPr>
                        <a:t>Decided by SA5.</a:t>
                      </a:r>
                      <a:endParaRPr lang="zh-CN" altLang="en-US" sz="1400" kern="1200" dirty="0">
                        <a:solidFill>
                          <a:schemeClr val="dk1"/>
                        </a:solidFill>
                        <a:latin typeface="+mn-lt"/>
                        <a:ea typeface="+mn-ea"/>
                        <a:cs typeface="+mn-cs"/>
                      </a:endParaRPr>
                    </a:p>
                  </a:txBody>
                  <a:tcPr/>
                </a:tc>
              </a:tr>
            </a:tbl>
          </a:graphicData>
        </a:graphic>
      </p:graphicFrame>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91440" y="-188649"/>
            <a:ext cx="10515600" cy="1325563"/>
          </a:xfrm>
        </p:spPr>
        <p:txBody>
          <a:bodyPr/>
          <a:lstStyle/>
          <a:p>
            <a:pPr algn="ctr"/>
            <a:r>
              <a:rPr lang="en-US" altLang="zh-CN" sz="3600" b="1" dirty="0"/>
              <a:t>Brief Motivation——Benefits to the Community</a:t>
            </a:r>
            <a:endParaRPr lang="en-US" altLang="zh-CN" sz="3600" b="1" dirty="0"/>
          </a:p>
        </p:txBody>
      </p:sp>
      <p:sp>
        <p:nvSpPr>
          <p:cNvPr id="6147" name="Content Placeholder 2"/>
          <p:cNvSpPr>
            <a:spLocks noGrp="1"/>
          </p:cNvSpPr>
          <p:nvPr>
            <p:ph idx="1"/>
          </p:nvPr>
        </p:nvSpPr>
        <p:spPr>
          <a:xfrm>
            <a:off x="0" y="1268730"/>
            <a:ext cx="11987530" cy="5068570"/>
          </a:xfrm>
        </p:spPr>
        <p:txBody>
          <a:bodyPr/>
          <a:lstStyle/>
          <a:p>
            <a:pPr marL="355600" lvl="0" indent="-355600">
              <a:spcAft>
                <a:spcPts val="1200"/>
              </a:spcAft>
            </a:pPr>
            <a:r>
              <a:rPr lang="en-US" altLang="zh-CN" sz="2400" dirty="0">
                <a:latin typeface="Calibri" panose="020F0502020204030204" pitchFamily="34" charset="0"/>
                <a:cs typeface="Calibri" panose="020F0502020204030204" pitchFamily="34" charset="0"/>
              </a:rPr>
              <a:t>Energy saving and sustainability are the topic for years that companies pursuit hard for, especially in 5G and afterwards. </a:t>
            </a:r>
            <a:endParaRPr lang="en-US" altLang="zh-CN" sz="2400" dirty="0">
              <a:latin typeface="Calibri" panose="020F0502020204030204" pitchFamily="34" charset="0"/>
              <a:cs typeface="Calibri" panose="020F0502020204030204" pitchFamily="34" charset="0"/>
            </a:endParaRPr>
          </a:p>
          <a:p>
            <a:pPr marL="355600" lvl="0" indent="-355600">
              <a:spcAft>
                <a:spcPts val="1200"/>
              </a:spcAft>
            </a:pPr>
            <a:r>
              <a:rPr lang="en-US" altLang="zh-CN" sz="2400" dirty="0">
                <a:latin typeface="Calibri" panose="020F0502020204030204" pitchFamily="34" charset="0"/>
                <a:cs typeface="Calibri" panose="020F0502020204030204" pitchFamily="34" charset="0"/>
              </a:rPr>
              <a:t>“Energy saving as a service” is developed in SA1 when energy consuption info can be exposed and green energy usage can be steerred.</a:t>
            </a:r>
            <a:endParaRPr lang="en-US" altLang="zh-CN" sz="2400" dirty="0">
              <a:latin typeface="Calibri" panose="020F0502020204030204" pitchFamily="34" charset="0"/>
              <a:cs typeface="Calibri" panose="020F0502020204030204" pitchFamily="34" charset="0"/>
            </a:endParaRPr>
          </a:p>
          <a:p>
            <a:pPr marL="355600" lvl="0" indent="-355600">
              <a:spcAft>
                <a:spcPts val="1200"/>
              </a:spcAft>
            </a:pPr>
            <a:r>
              <a:rPr lang="en-US" altLang="zh-CN" sz="2400" dirty="0">
                <a:latin typeface="Calibri" panose="020F0502020204030204" pitchFamily="34" charset="0"/>
                <a:cs typeface="Calibri" panose="020F0502020204030204" pitchFamily="34" charset="0"/>
                <a:sym typeface="+mn-ea"/>
              </a:rPr>
              <a:t>Many potential benefits operators can expect (e.g., listed 9 in </a:t>
            </a:r>
            <a:r>
              <a:rPr lang="en-US" altLang="zh-CN" sz="2400" dirty="0">
                <a:latin typeface="Calibri" panose="020F0502020204030204" pitchFamily="34" charset="0"/>
                <a:cs typeface="Calibri" panose="020F0502020204030204" pitchFamily="34" charset="0"/>
                <a:sym typeface="+mn-ea"/>
                <a:hlinkClick r:id="rId1" tooltip="" action="ppaction://hlinkfile"/>
              </a:rPr>
              <a:t>RP-241529</a:t>
            </a:r>
            <a:r>
              <a:rPr lang="en-US" altLang="zh-CN" sz="2400" dirty="0">
                <a:latin typeface="Calibri" panose="020F0502020204030204" pitchFamily="34" charset="0"/>
                <a:cs typeface="Calibri" panose="020F0502020204030204" pitchFamily="34" charset="0"/>
                <a:sym typeface="+mn-ea"/>
              </a:rPr>
              <a:t>).</a:t>
            </a:r>
            <a:endParaRPr lang="en-US" altLang="zh-CN" sz="2400" dirty="0">
              <a:latin typeface="Calibri" panose="020F0502020204030204" pitchFamily="34" charset="0"/>
              <a:cs typeface="Calibri" panose="020F0502020204030204" pitchFamily="34" charset="0"/>
            </a:endParaRPr>
          </a:p>
          <a:p>
            <a:pPr marL="355600" lvl="0" indent="-355600">
              <a:spcAft>
                <a:spcPts val="1200"/>
              </a:spcAft>
            </a:pPr>
            <a:r>
              <a:rPr lang="en-US" altLang="zh-CN" sz="2400" dirty="0">
                <a:latin typeface="Calibri" panose="020F0502020204030204" pitchFamily="34" charset="0"/>
                <a:cs typeface="Calibri" panose="020F0502020204030204" pitchFamily="34" charset="0"/>
              </a:rPr>
              <a:t>Currently, the energy saving are mainly for NF/Node level or Network Slice.</a:t>
            </a:r>
            <a:endParaRPr lang="en-US" altLang="zh-CN" sz="2400" dirty="0">
              <a:latin typeface="Calibri" panose="020F0502020204030204" pitchFamily="34" charset="0"/>
              <a:cs typeface="Calibri" panose="020F0502020204030204" pitchFamily="34" charset="0"/>
            </a:endParaRPr>
          </a:p>
          <a:p>
            <a:pPr marL="355600" lvl="0" indent="-355600">
              <a:spcAft>
                <a:spcPts val="1200"/>
              </a:spcAft>
            </a:pPr>
            <a:r>
              <a:rPr lang="en-US" altLang="zh-CN" sz="2400" dirty="0">
                <a:latin typeface="Calibri" panose="020F0502020204030204" pitchFamily="34" charset="0"/>
                <a:cs typeface="Calibri" panose="020F0502020204030204" pitchFamily="34" charset="0"/>
              </a:rPr>
              <a:t>There is lack of mechanism to measure/monitor/exposure the E2E energy consumption info with finer granularity, e.g., per UE, per App. </a:t>
            </a:r>
            <a:endParaRPr lang="en-US" altLang="zh-CN" sz="2400" dirty="0">
              <a:latin typeface="Calibri" panose="020F0502020204030204" pitchFamily="34" charset="0"/>
              <a:cs typeface="Calibri" panose="020F0502020204030204" pitchFamily="34" charset="0"/>
            </a:endParaRPr>
          </a:p>
          <a:p>
            <a:pPr marL="355600" lvl="0" indent="-355600">
              <a:spcAft>
                <a:spcPts val="1200"/>
              </a:spcAft>
            </a:pPr>
            <a:r>
              <a:rPr lang="en-US" altLang="zh-CN" sz="2400" dirty="0">
                <a:latin typeface="Calibri" panose="020F0502020204030204" pitchFamily="34" charset="0"/>
                <a:cs typeface="Calibri" panose="020F0502020204030204" pitchFamily="34" charset="0"/>
              </a:rPr>
              <a:t>There is lack of mechanism that the network can control/optimize the NF/Node/UE behavior based on energy consumption information</a:t>
            </a:r>
            <a:endParaRPr lang="en-US" altLang="zh-CN" sz="2000" dirty="0">
              <a:latin typeface="Calibri" panose="020F0502020204030204" pitchFamily="34" charset="0"/>
              <a:cs typeface="Calibri" panose="020F0502020204030204" pitchFamily="34" charset="0"/>
            </a:endParaRPr>
          </a:p>
          <a:p>
            <a:pPr lvl="0">
              <a:spcAft>
                <a:spcPts val="1200"/>
              </a:spcAft>
            </a:pPr>
            <a:endParaRPr lang="en-US" altLang="zh-CN" sz="2000" dirty="0">
              <a:latin typeface="Calibri" panose="020F0502020204030204" pitchFamily="34" charset="0"/>
              <a:cs typeface="Calibri" panose="020F0502020204030204" pitchFamily="34" charset="0"/>
            </a:endParaRPr>
          </a:p>
          <a:p>
            <a:pPr lvl="0">
              <a:spcAft>
                <a:spcPts val="1200"/>
              </a:spcAft>
            </a:pPr>
            <a:endParaRPr lang="en-US" altLang="en-US" sz="2400" dirty="0">
              <a:cs typeface="Calibri" panose="020F0502020204030204" pitchFamily="34" charset="0"/>
            </a:endParaRPr>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91440" y="-188649"/>
            <a:ext cx="10515600" cy="1325563"/>
          </a:xfrm>
        </p:spPr>
        <p:txBody>
          <a:bodyPr/>
          <a:lstStyle/>
          <a:p>
            <a:r>
              <a:rPr lang="en-US" altLang="zh-CN" sz="4000" dirty="0" err="1"/>
              <a:t> FS_EnergyServ</a:t>
            </a:r>
            <a:r>
              <a:rPr lang="en-US" altLang="zh-CN" sz="4000" dirty="0"/>
              <a:t> in SA1</a:t>
            </a:r>
            <a:endParaRPr lang="zh-CN" altLang="en-US" sz="4000" dirty="0"/>
          </a:p>
        </p:txBody>
      </p:sp>
      <p:sp>
        <p:nvSpPr>
          <p:cNvPr id="6147" name="Content Placeholder 2"/>
          <p:cNvSpPr>
            <a:spLocks noGrp="1"/>
          </p:cNvSpPr>
          <p:nvPr>
            <p:ph idx="1"/>
          </p:nvPr>
        </p:nvSpPr>
        <p:spPr>
          <a:xfrm>
            <a:off x="20320" y="1085850"/>
            <a:ext cx="12029440" cy="5068570"/>
          </a:xfrm>
        </p:spPr>
        <p:txBody>
          <a:bodyPr/>
          <a:lstStyle/>
          <a:p>
            <a:pPr marL="355600" indent="-355600">
              <a:spcAft>
                <a:spcPts val="1200"/>
              </a:spcAft>
            </a:pPr>
            <a:r>
              <a:rPr lang="en-US" altLang="zh-CN" sz="2200" b="1" dirty="0">
                <a:latin typeface="Calibri" panose="020F0502020204030204" pitchFamily="34" charset="0"/>
                <a:cs typeface="Calibri" panose="020F0502020204030204" pitchFamily="34" charset="0"/>
              </a:rPr>
              <a:t>R19 </a:t>
            </a:r>
            <a:r>
              <a:rPr lang="en-GB" altLang="zh-CN" sz="2200" b="1" dirty="0" err="1">
                <a:latin typeface="Calibri" panose="020F0502020204030204" pitchFamily="34" charset="0"/>
                <a:cs typeface="Calibri" panose="020F0502020204030204" pitchFamily="34" charset="0"/>
              </a:rPr>
              <a:t>FS_EnergyServ</a:t>
            </a:r>
            <a:r>
              <a:rPr lang="en-GB" altLang="zh-CN" sz="2200" b="1" dirty="0">
                <a:latin typeface="Calibri" panose="020F0502020204030204" pitchFamily="34" charset="0"/>
                <a:cs typeface="Calibri" panose="020F0502020204030204" pitchFamily="34" charset="0"/>
              </a:rPr>
              <a:t> </a:t>
            </a:r>
            <a:r>
              <a:rPr lang="en-US" altLang="zh-CN" sz="2200" b="1" dirty="0">
                <a:latin typeface="Calibri" panose="020F0502020204030204" pitchFamily="34" charset="0"/>
                <a:cs typeface="Calibri" panose="020F0502020204030204" pitchFamily="34" charset="0"/>
              </a:rPr>
              <a:t>(TR22.882) start August 2022(</a:t>
            </a:r>
            <a:r>
              <a:rPr lang="en-US" altLang="zh-CN" sz="2200" b="1" dirty="0">
                <a:latin typeface="Calibri" panose="020F0502020204030204" pitchFamily="34" charset="0"/>
                <a:cs typeface="Calibri" panose="020F0502020204030204" pitchFamily="34" charset="0"/>
                <a:hlinkClick r:id="rId1"/>
              </a:rPr>
              <a:t>SP-220446</a:t>
            </a:r>
            <a:r>
              <a:rPr lang="en-US" altLang="zh-CN" sz="2200" b="1" dirty="0">
                <a:latin typeface="Calibri" panose="020F0502020204030204" pitchFamily="34" charset="0"/>
                <a:cs typeface="Calibri" panose="020F0502020204030204" pitchFamily="34" charset="0"/>
              </a:rPr>
              <a:t>,20 supports),scope includes:</a:t>
            </a:r>
            <a:endParaRPr lang="en-US" altLang="zh-CN" sz="2200" b="1" dirty="0">
              <a:latin typeface="Calibri" panose="020F0502020204030204" pitchFamily="34" charset="0"/>
              <a:cs typeface="Calibri" panose="020F0502020204030204" pitchFamily="34" charset="0"/>
            </a:endParaRPr>
          </a:p>
          <a:p>
            <a:pPr marL="817880" lvl="1" indent="-180340">
              <a:spcAft>
                <a:spcPts val="900"/>
              </a:spcAft>
            </a:pPr>
            <a:r>
              <a:rPr lang="en-GB" altLang="zh-CN" sz="1800" dirty="0">
                <a:latin typeface="Calibri" panose="020F0502020204030204" pitchFamily="34" charset="0"/>
                <a:cs typeface="Calibri" panose="020F0502020204030204" pitchFamily="34" charset="0"/>
              </a:rPr>
              <a:t>Defining and supporting energy efficiency criteria as part of communication service to user and application services; </a:t>
            </a:r>
            <a:endParaRPr lang="zh-CN" altLang="zh-CN" sz="1800" dirty="0">
              <a:latin typeface="Calibri" panose="020F0502020204030204" pitchFamily="34" charset="0"/>
              <a:cs typeface="Calibri" panose="020F0502020204030204" pitchFamily="34" charset="0"/>
            </a:endParaRPr>
          </a:p>
          <a:p>
            <a:pPr marL="817880" lvl="1" indent="-180340">
              <a:spcAft>
                <a:spcPts val="900"/>
              </a:spcAft>
            </a:pPr>
            <a:r>
              <a:rPr lang="en-GB" altLang="zh-CN" sz="1800" dirty="0">
                <a:latin typeface="Calibri" panose="020F0502020204030204" pitchFamily="34" charset="0"/>
                <a:cs typeface="Calibri" panose="020F0502020204030204" pitchFamily="34" charset="0"/>
              </a:rPr>
              <a:t>Supporting information exposure of systematic energy consumption or level of energy efficiency to vertical customers;</a:t>
            </a:r>
            <a:endParaRPr lang="zh-CN" altLang="zh-CN" sz="1800" dirty="0">
              <a:latin typeface="Calibri" panose="020F0502020204030204" pitchFamily="34" charset="0"/>
              <a:cs typeface="Calibri" panose="020F0502020204030204" pitchFamily="34" charset="0"/>
            </a:endParaRPr>
          </a:p>
          <a:p>
            <a:pPr marL="355600" indent="-355600">
              <a:spcAft>
                <a:spcPts val="1200"/>
              </a:spcAft>
            </a:pPr>
            <a:r>
              <a:rPr lang="en-US" altLang="zh-CN" sz="2200" b="1" dirty="0">
                <a:latin typeface="Calibri" panose="020F0502020204030204" pitchFamily="34" charset="0"/>
                <a:cs typeface="Calibri" panose="020F0502020204030204" pitchFamily="34" charset="0"/>
                <a:sym typeface="+mn-ea"/>
              </a:rPr>
              <a:t>R19 EnergyServ WID (</a:t>
            </a:r>
            <a:r>
              <a:rPr lang="en-US" altLang="zh-CN" sz="2200" b="1" dirty="0">
                <a:latin typeface="Calibri" panose="020F0502020204030204" pitchFamily="34" charset="0"/>
                <a:cs typeface="Calibri" panose="020F0502020204030204" pitchFamily="34" charset="0"/>
                <a:sym typeface="+mn-ea"/>
                <a:hlinkClick r:id="rId2"/>
              </a:rPr>
              <a:t>SP-230520</a:t>
            </a:r>
            <a:r>
              <a:rPr lang="en-US" altLang="zh-CN" sz="2200" b="1" dirty="0">
                <a:latin typeface="Calibri" panose="020F0502020204030204" pitchFamily="34" charset="0"/>
                <a:cs typeface="Calibri" panose="020F0502020204030204" pitchFamily="34" charset="0"/>
                <a:sym typeface="+mn-ea"/>
              </a:rPr>
              <a:t> </a:t>
            </a:r>
            <a:r>
              <a:rPr lang="en-US" altLang="zh-CN" sz="2200" b="1" dirty="0">
                <a:latin typeface="Calibri" panose="020F0502020204030204" pitchFamily="34" charset="0"/>
                <a:cs typeface="Calibri" panose="020F0502020204030204" pitchFamily="34" charset="0"/>
                <a:sym typeface="+mn-ea"/>
              </a:rPr>
              <a:t>,25 supports) objective:</a:t>
            </a:r>
            <a:endParaRPr lang="en-US" altLang="zh-CN" sz="2200" b="1" dirty="0">
              <a:latin typeface="Calibri" panose="020F0502020204030204" pitchFamily="34" charset="0"/>
              <a:cs typeface="Calibri" panose="020F0502020204030204" pitchFamily="34" charset="0"/>
              <a:sym typeface="+mn-ea"/>
            </a:endParaRPr>
          </a:p>
          <a:p>
            <a:pPr marL="817880" lvl="1" indent="-180340" algn="l">
              <a:spcAft>
                <a:spcPts val="900"/>
              </a:spcAft>
              <a:buSzTx/>
            </a:pPr>
            <a:r>
              <a:rPr lang="en-GB" altLang="zh-CN" sz="1800" dirty="0">
                <a:latin typeface="Calibri" panose="020F0502020204030204" pitchFamily="34" charset="0"/>
                <a:cs typeface="Calibri" panose="020F0502020204030204" pitchFamily="34" charset="0"/>
              </a:rPr>
              <a:t>Energy related information as Service Criteria.</a:t>
            </a:r>
            <a:r>
              <a:rPr lang="en-US" altLang="en-GB" sz="1800" dirty="0">
                <a:latin typeface="Calibri" panose="020F0502020204030204" pitchFamily="34" charset="0"/>
                <a:cs typeface="Calibri" panose="020F0502020204030204" pitchFamily="34" charset="0"/>
              </a:rPr>
              <a:t> </a:t>
            </a:r>
            <a:r>
              <a:rPr lang="en-GB" altLang="zh-CN" sz="1800" dirty="0">
                <a:latin typeface="Calibri" panose="020F0502020204030204" pitchFamily="34" charset="0"/>
                <a:cs typeface="Calibri" panose="020F0502020204030204" pitchFamily="34" charset="0"/>
              </a:rPr>
              <a:t> Support of different energy states of network elements and network functions. Optimization of 5G network functions based on energy related information. Temporary pooling of coverage layer for energy saving. Monitoring and measurement related to energy efficiency.Energy related information exposure.</a:t>
            </a:r>
            <a:r>
              <a:rPr lang="en-US" altLang="en-GB" sz="1800" dirty="0">
                <a:latin typeface="Calibri" panose="020F0502020204030204" pitchFamily="34" charset="0"/>
                <a:cs typeface="Calibri" panose="020F0502020204030204" pitchFamily="34" charset="0"/>
              </a:rPr>
              <a:t> </a:t>
            </a:r>
            <a:r>
              <a:rPr lang="en-GB" altLang="zh-CN" sz="1800" dirty="0">
                <a:latin typeface="Calibri" panose="020F0502020204030204" pitchFamily="34" charset="0"/>
                <a:cs typeface="Calibri" panose="020F0502020204030204" pitchFamily="34" charset="0"/>
              </a:rPr>
              <a:t>Security, charging and privacy.</a:t>
            </a:r>
            <a:endParaRPr lang="en-US" altLang="zh-CN" sz="2400" dirty="0">
              <a:latin typeface="Calibri" panose="020F0502020204030204" pitchFamily="34" charset="0"/>
              <a:cs typeface="Calibri" panose="020F0502020204030204" pitchFamily="34" charset="0"/>
            </a:endParaRPr>
          </a:p>
          <a:p>
            <a:pPr marL="355600" indent="-355600">
              <a:spcAft>
                <a:spcPts val="1200"/>
              </a:spcAft>
            </a:pPr>
            <a:r>
              <a:rPr lang="en-US" altLang="zh-CN" sz="2000" b="1" dirty="0">
                <a:latin typeface="Calibri" panose="020F0502020204030204" pitchFamily="34" charset="0"/>
                <a:cs typeface="Calibri" panose="020F0502020204030204" pitchFamily="34" charset="0"/>
              </a:rPr>
              <a:t>R20 </a:t>
            </a:r>
            <a:r>
              <a:rPr lang="en-GB" altLang="zh-CN" sz="2000" b="1" dirty="0">
                <a:latin typeface="Calibri" panose="020F0502020204030204" pitchFamily="34" charset="0"/>
                <a:cs typeface="Calibri" panose="020F0502020204030204" pitchFamily="34" charset="0"/>
              </a:rPr>
              <a:t>FS_EnergyServ_Ph2 </a:t>
            </a:r>
            <a:r>
              <a:rPr lang="en-US" altLang="zh-CN" sz="2000" b="1" dirty="0">
                <a:latin typeface="Calibri" panose="020F0502020204030204" pitchFamily="34" charset="0"/>
                <a:cs typeface="Calibri" panose="020F0502020204030204" pitchFamily="34" charset="0"/>
              </a:rPr>
              <a:t>(TR22.883) start at March 2024(</a:t>
            </a:r>
            <a:r>
              <a:rPr lang="en-US" altLang="zh-CN" sz="2000" b="1" dirty="0">
                <a:latin typeface="Calibri" panose="020F0502020204030204" pitchFamily="34" charset="0"/>
                <a:cs typeface="Calibri" panose="020F0502020204030204" pitchFamily="34" charset="0"/>
                <a:hlinkClick r:id="rId3"/>
              </a:rPr>
              <a:t>SP-240494</a:t>
            </a:r>
            <a:r>
              <a:rPr lang="en-US" altLang="zh-CN" sz="2000" b="1" dirty="0">
                <a:latin typeface="Calibri" panose="020F0502020204030204" pitchFamily="34" charset="0"/>
                <a:cs typeface="Calibri" panose="020F0502020204030204" pitchFamily="34" charset="0"/>
              </a:rPr>
              <a:t>,29 supports, 16 operators). Objectives:</a:t>
            </a:r>
            <a:endParaRPr lang="en-US" altLang="zh-CN" sz="2000" b="1" dirty="0">
              <a:latin typeface="Calibri" panose="020F0502020204030204" pitchFamily="34" charset="0"/>
              <a:cs typeface="Calibri" panose="020F0502020204030204" pitchFamily="34" charset="0"/>
            </a:endParaRPr>
          </a:p>
          <a:p>
            <a:pPr marL="817880" lvl="1" indent="-180340">
              <a:spcAft>
                <a:spcPts val="900"/>
              </a:spcAft>
            </a:pPr>
            <a:r>
              <a:rPr lang="en-US" altLang="zh-CN" sz="1800" dirty="0">
                <a:latin typeface="Calibri" panose="020F0502020204030204" pitchFamily="34" charset="0"/>
                <a:cs typeface="Calibri" panose="020F0502020204030204" pitchFamily="34" charset="0"/>
              </a:rPr>
              <a:t>Information exposure of energy-related characteristics of the network for the communication service (i.e. energy consumption, energy supply mix, carbon footprint, energy capacity and availability conditions) to authorized users or authorized 3rd parties. </a:t>
            </a:r>
            <a:endParaRPr lang="zh-CN" altLang="zh-CN" sz="1800" dirty="0">
              <a:latin typeface="Calibri" panose="020F0502020204030204" pitchFamily="34" charset="0"/>
              <a:cs typeface="Calibri" panose="020F0502020204030204" pitchFamily="34" charset="0"/>
            </a:endParaRPr>
          </a:p>
          <a:p>
            <a:pPr marL="817880" lvl="1" indent="-180340">
              <a:spcAft>
                <a:spcPts val="900"/>
              </a:spcAft>
            </a:pPr>
            <a:r>
              <a:rPr lang="en-US" altLang="zh-CN" sz="1800" dirty="0">
                <a:latin typeface="Calibri" panose="020F0502020204030204" pitchFamily="34" charset="0"/>
                <a:cs typeface="Calibri" panose="020F0502020204030204" pitchFamily="34" charset="0"/>
              </a:rPr>
              <a:t>Potential dynamic adjustments of the delivered communication service from 5G system perspective (including service performance adjustments) resulting from the changes of energy-related characteristics of this service....</a:t>
            </a:r>
            <a:endParaRPr lang="en-US" altLang="zh-CN" sz="1800" dirty="0">
              <a:latin typeface="Calibri" panose="020F0502020204030204" pitchFamily="34" charset="0"/>
              <a:cs typeface="Calibri" panose="020F0502020204030204" pitchFamily="34" charset="0"/>
            </a:endParaRPr>
          </a:p>
          <a:p>
            <a:pPr marL="0" indent="0" algn="ctr">
              <a:spcAft>
                <a:spcPts val="1200"/>
              </a:spcAft>
              <a:buNone/>
            </a:pPr>
            <a:r>
              <a:rPr lang="en-US" altLang="zh-CN" sz="2400" b="1" dirty="0">
                <a:latin typeface="Calibri" panose="020F0502020204030204" pitchFamily="34" charset="0"/>
                <a:cs typeface="Calibri" panose="020F0502020204030204" pitchFamily="34" charset="0"/>
              </a:rPr>
              <a:t>SA1 has 3 R20 SIDs, </a:t>
            </a:r>
            <a:r>
              <a:rPr lang="en-GB" altLang="zh-CN" sz="2400" b="1" dirty="0">
                <a:latin typeface="Calibri" panose="020F0502020204030204" pitchFamily="34" charset="0"/>
                <a:cs typeface="Calibri" panose="020F0502020204030204" pitchFamily="34" charset="0"/>
              </a:rPr>
              <a:t>FS_EnergyServ_Ph2 </a:t>
            </a:r>
            <a:r>
              <a:rPr lang="en-US" altLang="zh-CN" sz="2400" b="1" dirty="0">
                <a:latin typeface="Calibri" panose="020F0502020204030204" pitchFamily="34" charset="0"/>
                <a:cs typeface="Calibri" panose="020F0502020204030204" pitchFamily="34" charset="0"/>
              </a:rPr>
              <a:t>consumes nearly 50% of SA1 R20 SID TUs. </a:t>
            </a:r>
            <a:endParaRPr lang="en-US" altLang="zh-CN" sz="2400" b="1" dirty="0">
              <a:latin typeface="Calibri" panose="020F0502020204030204" pitchFamily="34" charset="0"/>
              <a:cs typeface="Calibri" panose="020F0502020204030204" pitchFamily="34" charset="0"/>
            </a:endParaRPr>
          </a:p>
          <a:p>
            <a:pPr marL="355600" indent="-355600">
              <a:spcAft>
                <a:spcPts val="1200"/>
              </a:spcAft>
            </a:pPr>
            <a:endParaRPr lang="en-US" altLang="zh-CN" sz="2400" dirty="0">
              <a:latin typeface="Calibri" panose="020F0502020204030204" pitchFamily="34" charset="0"/>
              <a:cs typeface="Calibri" panose="020F0502020204030204" pitchFamily="34" charset="0"/>
            </a:endParaRPr>
          </a:p>
          <a:p>
            <a:pPr lvl="0">
              <a:spcAft>
                <a:spcPts val="1200"/>
              </a:spcAft>
            </a:pPr>
            <a:endParaRPr lang="en-US" altLang="zh-CN" sz="2000" dirty="0">
              <a:latin typeface="Calibri" panose="020F0502020204030204" pitchFamily="34" charset="0"/>
              <a:cs typeface="Calibri" panose="020F0502020204030204" pitchFamily="34" charset="0"/>
            </a:endParaRPr>
          </a:p>
          <a:p>
            <a:pPr lvl="0">
              <a:spcAft>
                <a:spcPts val="1200"/>
              </a:spcAft>
            </a:pPr>
            <a:endParaRPr lang="en-US" altLang="en-US" sz="2400" dirty="0">
              <a:cs typeface="Calibri" panose="020F0502020204030204" pitchFamily="34" charset="0"/>
            </a:endParaRPr>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21920" y="1136650"/>
            <a:ext cx="11777980" cy="5006975"/>
          </a:xfrm>
        </p:spPr>
        <p:txBody>
          <a:bodyPr/>
          <a:lstStyle/>
          <a:p>
            <a:pPr marL="0" lvl="0" indent="0">
              <a:buNone/>
            </a:pPr>
            <a:r>
              <a:rPr lang="en-US" altLang="zh-CN" sz="2400" b="1" dirty="0">
                <a:solidFill>
                  <a:srgbClr val="00B0F0"/>
                </a:solidFill>
                <a:latin typeface="Calibri" panose="020F0502020204030204" pitchFamily="34" charset="0"/>
                <a:cs typeface="Calibri" panose="020F0502020204030204" pitchFamily="34" charset="0"/>
              </a:rPr>
              <a:t>September 2023</a:t>
            </a:r>
            <a:endParaRPr lang="en-US" altLang="zh-CN" sz="2400" b="1" dirty="0">
              <a:solidFill>
                <a:srgbClr val="00B0F0"/>
              </a:solidFill>
              <a:latin typeface="Calibri" panose="020F0502020204030204" pitchFamily="34" charset="0"/>
              <a:cs typeface="Calibri" panose="020F0502020204030204" pitchFamily="34" charset="0"/>
            </a:endParaRPr>
          </a:p>
          <a:p>
            <a:pPr lvl="0"/>
            <a:r>
              <a:rPr lang="en-US" altLang="zh-CN" sz="2000" dirty="0" err="1">
                <a:latin typeface="Calibri" panose="020F0502020204030204" pitchFamily="34" charset="0"/>
                <a:cs typeface="Calibri" panose="020F0502020204030204" pitchFamily="34" charset="0"/>
              </a:rPr>
              <a:t>FS_Energysys</a:t>
            </a:r>
            <a:r>
              <a:rPr lang="en-US" altLang="zh-CN" sz="2000" dirty="0">
                <a:latin typeface="Calibri" panose="020F0502020204030204" pitchFamily="34" charset="0"/>
                <a:cs typeface="Calibri" panose="020F0502020204030204" pitchFamily="34" charset="0"/>
              </a:rPr>
              <a:t> is the first high prioritized SA2 SID approved in SA#101, </a:t>
            </a:r>
            <a:r>
              <a:rPr lang="en-US" altLang="zh-CN" sz="2000" b="1" dirty="0">
                <a:solidFill>
                  <a:srgbClr val="FF0000"/>
                </a:solidFill>
                <a:latin typeface="Calibri" panose="020F0502020204030204" pitchFamily="34" charset="0"/>
                <a:cs typeface="Calibri" panose="020F0502020204030204" pitchFamily="34" charset="0"/>
              </a:rPr>
              <a:t>33</a:t>
            </a:r>
            <a:r>
              <a:rPr lang="en-US" altLang="zh-CN" sz="2000" dirty="0">
                <a:latin typeface="Calibri" panose="020F0502020204030204" pitchFamily="34" charset="0"/>
                <a:cs typeface="Calibri" panose="020F0502020204030204" pitchFamily="34" charset="0"/>
              </a:rPr>
              <a:t> supports (</a:t>
            </a:r>
            <a:r>
              <a:rPr lang="en-US" altLang="zh-CN" sz="2000" b="1" dirty="0">
                <a:solidFill>
                  <a:srgbClr val="FF0000"/>
                </a:solidFill>
                <a:latin typeface="Calibri" panose="020F0502020204030204" pitchFamily="34" charset="0"/>
                <a:cs typeface="Calibri" panose="020F0502020204030204" pitchFamily="34" charset="0"/>
              </a:rPr>
              <a:t>14</a:t>
            </a:r>
            <a:r>
              <a:rPr lang="en-US" altLang="zh-CN" sz="2000" dirty="0">
                <a:latin typeface="Calibri" panose="020F0502020204030204" pitchFamily="34" charset="0"/>
                <a:cs typeface="Calibri" panose="020F0502020204030204" pitchFamily="34" charset="0"/>
              </a:rPr>
              <a:t> operators)(</a:t>
            </a:r>
            <a:r>
              <a:rPr lang="en-US" altLang="zh-CN" sz="2000" dirty="0">
                <a:latin typeface="Calibri" panose="020F0502020204030204" pitchFamily="34" charset="0"/>
                <a:cs typeface="Calibri" panose="020F0502020204030204" pitchFamily="34" charset="0"/>
                <a:hlinkClick r:id="rId1" tooltip="" action="ppaction://hlinkfile"/>
              </a:rPr>
              <a:t>SP-231192</a:t>
            </a:r>
            <a:r>
              <a:rPr lang="en-US" altLang="zh-CN" sz="2000" dirty="0">
                <a:latin typeface="Calibri" panose="020F0502020204030204" pitchFamily="34" charset="0"/>
                <a:cs typeface="Calibri" panose="020F0502020204030204" pitchFamily="34" charset="0"/>
              </a:rPr>
              <a:t>).</a:t>
            </a:r>
            <a:endParaRPr lang="en-US" altLang="zh-CN" sz="2000" dirty="0">
              <a:latin typeface="Calibri" panose="020F0502020204030204" pitchFamily="34" charset="0"/>
              <a:cs typeface="Calibri" panose="020F0502020204030204" pitchFamily="34" charset="0"/>
            </a:endParaRPr>
          </a:p>
          <a:p>
            <a:pPr lvl="0"/>
            <a:r>
              <a:rPr lang="en-US" altLang="zh-CN" sz="2000" dirty="0">
                <a:latin typeface="Calibri" panose="020F0502020204030204" pitchFamily="34" charset="0"/>
                <a:cs typeface="Calibri" panose="020F0502020204030204" pitchFamily="34" charset="0"/>
              </a:rPr>
              <a:t>The total TU until now is 8.5 TUs</a:t>
            </a:r>
            <a:endParaRPr lang="en-US" altLang="zh-CN" sz="2000" dirty="0">
              <a:latin typeface="Calibri" panose="020F0502020204030204" pitchFamily="34" charset="0"/>
              <a:cs typeface="Calibri" panose="020F0502020204030204" pitchFamily="34" charset="0"/>
            </a:endParaRPr>
          </a:p>
          <a:p>
            <a:pPr marL="0" indent="0">
              <a:buNone/>
            </a:pPr>
            <a:r>
              <a:rPr lang="en-US" altLang="zh-CN" sz="2400" b="1" dirty="0">
                <a:solidFill>
                  <a:srgbClr val="00B0F0"/>
                </a:solidFill>
                <a:latin typeface="Calibri" panose="020F0502020204030204" pitchFamily="34" charset="0"/>
                <a:cs typeface="Calibri" panose="020F0502020204030204" pitchFamily="34" charset="0"/>
              </a:rPr>
              <a:t>May 2024</a:t>
            </a:r>
            <a:endParaRPr lang="en-US" altLang="zh-CN" sz="2400" b="1" dirty="0">
              <a:solidFill>
                <a:srgbClr val="00B0F0"/>
              </a:solidFill>
              <a:latin typeface="Calibri" panose="020F0502020204030204" pitchFamily="34" charset="0"/>
              <a:cs typeface="Calibri" panose="020F0502020204030204" pitchFamily="34" charset="0"/>
            </a:endParaRPr>
          </a:p>
          <a:p>
            <a:pPr marL="355600" lvl="0" indent="-355600"/>
            <a:r>
              <a:rPr lang="en-US" altLang="zh-CN" sz="2000" dirty="0">
                <a:latin typeface="Calibri" panose="020F0502020204030204" pitchFamily="34" charset="0"/>
                <a:cs typeface="Calibri" panose="020F0502020204030204" pitchFamily="34" charset="0"/>
              </a:rPr>
              <a:t>Companies proposed </a:t>
            </a:r>
            <a:r>
              <a:rPr lang="en-US" altLang="zh-CN" sz="2000" b="1" dirty="0">
                <a:latin typeface="Calibri" panose="020F0502020204030204" pitchFamily="34" charset="0"/>
                <a:cs typeface="Calibri" panose="020F0502020204030204" pitchFamily="34" charset="0"/>
              </a:rPr>
              <a:t>39</a:t>
            </a:r>
            <a:r>
              <a:rPr lang="en-US" altLang="zh-CN" sz="2000" dirty="0">
                <a:latin typeface="Calibri" panose="020F0502020204030204" pitchFamily="34" charset="0"/>
                <a:cs typeface="Calibri" panose="020F0502020204030204" pitchFamily="34" charset="0"/>
              </a:rPr>
              <a:t> solutions in TR23.700-66 (11 for KI#1,</a:t>
            </a:r>
            <a:r>
              <a:rPr lang="zh-CN" altLang="en-US" sz="2000" dirty="0">
                <a:latin typeface="Calibri" panose="020F0502020204030204" pitchFamily="34" charset="0"/>
                <a:cs typeface="Calibri" panose="020F0502020204030204" pitchFamily="34" charset="0"/>
              </a:rPr>
              <a:t> </a:t>
            </a:r>
            <a:r>
              <a:rPr lang="en-US" altLang="zh-CN" sz="2000" dirty="0">
                <a:latin typeface="Calibri" panose="020F0502020204030204" pitchFamily="34" charset="0"/>
                <a:cs typeface="Calibri" panose="020F0502020204030204" pitchFamily="34" charset="0"/>
              </a:rPr>
              <a:t>18 for KI#2, and 17 for KI#3). </a:t>
            </a:r>
            <a:endParaRPr lang="en-US" altLang="zh-CN" sz="2000" dirty="0">
              <a:latin typeface="Calibri" panose="020F0502020204030204" pitchFamily="34" charset="0"/>
              <a:cs typeface="Calibri" panose="020F0502020204030204" pitchFamily="34" charset="0"/>
            </a:endParaRPr>
          </a:p>
          <a:p>
            <a:pPr marL="812800" lvl="2" indent="-355600"/>
            <a:r>
              <a:rPr lang="en-US" altLang="zh-CN" sz="1600" dirty="0">
                <a:latin typeface="Calibri" panose="020F0502020204030204" pitchFamily="34" charset="0"/>
                <a:cs typeface="Calibri" panose="020F0502020204030204" pitchFamily="34" charset="0"/>
              </a:rPr>
              <a:t>KI#1:the architecture of Energy Consumption information calculation, and the basis for KI#2&amp;KI#3.</a:t>
            </a:r>
            <a:endParaRPr lang="en-US" altLang="zh-CN" sz="1600" dirty="0">
              <a:latin typeface="Calibri" panose="020F0502020204030204" pitchFamily="34" charset="0"/>
              <a:cs typeface="Calibri" panose="020F0502020204030204" pitchFamily="34" charset="0"/>
            </a:endParaRPr>
          </a:p>
          <a:p>
            <a:pPr marL="812800" lvl="2" indent="-355600"/>
            <a:r>
              <a:rPr lang="en-US" altLang="zh-CN" sz="1600" dirty="0">
                <a:latin typeface="Calibri" panose="020F0502020204030204" pitchFamily="34" charset="0"/>
                <a:cs typeface="Calibri" panose="020F0502020204030204" pitchFamily="34" charset="0"/>
              </a:rPr>
              <a:t>KI#2: the subscription and policy control to support energy efficiency.</a:t>
            </a:r>
            <a:endParaRPr lang="en-US" altLang="zh-CN" sz="1600" dirty="0">
              <a:latin typeface="Calibri" panose="020F0502020204030204" pitchFamily="34" charset="0"/>
              <a:cs typeface="Calibri" panose="020F0502020204030204" pitchFamily="34" charset="0"/>
            </a:endParaRPr>
          </a:p>
          <a:p>
            <a:pPr marL="812800" lvl="2" indent="-355600"/>
            <a:r>
              <a:rPr lang="en-US" altLang="zh-CN" sz="1600" dirty="0">
                <a:latin typeface="Calibri" panose="020F0502020204030204" pitchFamily="34" charset="0"/>
                <a:cs typeface="Calibri" panose="020F0502020204030204" pitchFamily="34" charset="0"/>
              </a:rPr>
              <a:t>KI#3: existing feature enhancement including NF selection and analytics.</a:t>
            </a:r>
            <a:endParaRPr lang="en-US" altLang="zh-CN" sz="1600" dirty="0">
              <a:latin typeface="Calibri" panose="020F0502020204030204" pitchFamily="34" charset="0"/>
              <a:cs typeface="Calibri" panose="020F0502020204030204" pitchFamily="34" charset="0"/>
            </a:endParaRPr>
          </a:p>
          <a:p>
            <a:pPr marL="355600" indent="-355600"/>
            <a:r>
              <a:rPr lang="en-US" altLang="zh-CN" sz="2000" dirty="0">
                <a:latin typeface="Calibri" panose="020F0502020204030204" pitchFamily="34" charset="0"/>
                <a:cs typeface="Calibri" panose="020F0502020204030204" pitchFamily="34" charset="0"/>
              </a:rPr>
              <a:t>KI#1 is the basis for KI#2 &amp; 3 and for future work. It addresses how to monitor and calculate the energy consumption information for specific UE(or e. g. per UE per application).</a:t>
            </a:r>
            <a:endParaRPr lang="en-US" altLang="zh-CN" sz="2000" dirty="0">
              <a:latin typeface="Calibri" panose="020F0502020204030204" pitchFamily="34" charset="0"/>
              <a:cs typeface="Calibri" panose="020F0502020204030204" pitchFamily="34" charset="0"/>
            </a:endParaRPr>
          </a:p>
          <a:p>
            <a:pPr marL="355600" indent="-355600"/>
            <a:r>
              <a:rPr lang="en-US" altLang="zh-CN" sz="2000" dirty="0">
                <a:latin typeface="Calibri" panose="020F0502020204030204" pitchFamily="34" charset="0"/>
                <a:cs typeface="Calibri" panose="020F0502020204030204" pitchFamily="34" charset="0"/>
              </a:rPr>
              <a:t>Four </a:t>
            </a:r>
            <a:r>
              <a:rPr lang="en-US" altLang="zh-CN" sz="2000" dirty="0" err="1">
                <a:latin typeface="Calibri" panose="020F0502020204030204" pitchFamily="34" charset="0"/>
                <a:cs typeface="Calibri" panose="020F0502020204030204" pitchFamily="34" charset="0"/>
              </a:rPr>
              <a:t>SoHs</a:t>
            </a:r>
            <a:r>
              <a:rPr lang="en-US" altLang="zh-CN" sz="2000" dirty="0">
                <a:latin typeface="Calibri" panose="020F0502020204030204" pitchFamily="34" charset="0"/>
                <a:cs typeface="Calibri" panose="020F0502020204030204" pitchFamily="34" charset="0"/>
              </a:rPr>
              <a:t> on KI#1 conducted, majority companies support a</a:t>
            </a:r>
            <a:r>
              <a:rPr lang="zh-CN" altLang="en-US" sz="2000" dirty="0">
                <a:latin typeface="Calibri" panose="020F0502020204030204" pitchFamily="34" charset="0"/>
                <a:cs typeface="Calibri" panose="020F0502020204030204" pitchFamily="34" charset="0"/>
              </a:rPr>
              <a:t> </a:t>
            </a:r>
            <a:r>
              <a:rPr lang="en-US" altLang="zh-CN" sz="2000" dirty="0">
                <a:latin typeface="Calibri" panose="020F0502020204030204" pitchFamily="34" charset="0"/>
                <a:cs typeface="Calibri" panose="020F0502020204030204" pitchFamily="34" charset="0"/>
              </a:rPr>
              <a:t>new NF(defined by SA2) and per UE granularity energy consumption information exposure. (see Annex.1). Three companies proposed to reuse CHF.</a:t>
            </a:r>
            <a:endParaRPr lang="en-US" altLang="zh-CN" sz="2000" dirty="0">
              <a:latin typeface="Calibri" panose="020F0502020204030204" pitchFamily="34" charset="0"/>
              <a:cs typeface="Calibri" panose="020F0502020204030204" pitchFamily="34" charset="0"/>
            </a:endParaRPr>
          </a:p>
          <a:p>
            <a:pPr marL="355600" indent="-355600"/>
            <a:r>
              <a:rPr lang="en-US" altLang="zh-CN" sz="2000" dirty="0">
                <a:latin typeface="Calibri" panose="020F0502020204030204" pitchFamily="34" charset="0"/>
                <a:cs typeface="Calibri" panose="020F0502020204030204" pitchFamily="34" charset="0"/>
              </a:rPr>
              <a:t>The SID conclusions on KI#1, 2, 3 are reached at the last minutes of the meeting.</a:t>
            </a:r>
            <a:endParaRPr lang="en-US" altLang="zh-CN" sz="2000" dirty="0">
              <a:latin typeface="Calibri" panose="020F0502020204030204" pitchFamily="34" charset="0"/>
              <a:cs typeface="Calibri" panose="020F0502020204030204" pitchFamily="34" charset="0"/>
            </a:endParaRPr>
          </a:p>
          <a:p>
            <a:pPr marL="355600" indent="-355600"/>
            <a:r>
              <a:rPr lang="en-US" altLang="zh-CN" sz="2000" b="1" dirty="0">
                <a:solidFill>
                  <a:srgbClr val="FF0000"/>
                </a:solidFill>
                <a:latin typeface="Calibri" panose="020F0502020204030204" pitchFamily="34" charset="0"/>
                <a:cs typeface="Calibri" panose="020F0502020204030204" pitchFamily="34" charset="0"/>
              </a:rPr>
              <a:t>The WID is left for email approval and NOTED.</a:t>
            </a:r>
            <a:endParaRPr lang="en-US" altLang="zh-CN" sz="2000" b="1" dirty="0">
              <a:solidFill>
                <a:srgbClr val="FF0000"/>
              </a:solidFill>
              <a:latin typeface="Calibri" panose="020F0502020204030204" pitchFamily="34" charset="0"/>
              <a:cs typeface="Calibri" panose="020F0502020204030204" pitchFamily="34" charset="0"/>
            </a:endParaRPr>
          </a:p>
        </p:txBody>
      </p:sp>
      <p:sp>
        <p:nvSpPr>
          <p:cNvPr id="4" name="Title 1"/>
          <p:cNvSpPr>
            <a:spLocks noGrp="1"/>
          </p:cNvSpPr>
          <p:nvPr>
            <p:ph type="title"/>
          </p:nvPr>
        </p:nvSpPr>
        <p:spPr>
          <a:xfrm>
            <a:off x="-91440" y="-188649"/>
            <a:ext cx="10515600" cy="1325563"/>
          </a:xfrm>
        </p:spPr>
        <p:txBody>
          <a:bodyPr/>
          <a:lstStyle/>
          <a:p>
            <a:r>
              <a:rPr lang="en-US" altLang="zh-CN" sz="4000" dirty="0"/>
              <a:t> SA2 R19 </a:t>
            </a:r>
            <a:r>
              <a:rPr lang="en-US" altLang="zh-CN" sz="4000" dirty="0" err="1"/>
              <a:t>FS_EnergySys (1/2) </a:t>
            </a:r>
            <a:endParaRPr lang="zh-CN" altLang="en-US" sz="4000" dirty="0"/>
          </a:p>
        </p:txBody>
      </p:sp>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0" y="-188649"/>
            <a:ext cx="10515600" cy="1325563"/>
          </a:xfrm>
        </p:spPr>
        <p:txBody>
          <a:bodyPr/>
          <a:lstStyle/>
          <a:p>
            <a:r>
              <a:rPr lang="en-US" altLang="zh-CN" sz="4000" dirty="0">
                <a:sym typeface="+mn-ea"/>
              </a:rPr>
              <a:t> SA2 R19 </a:t>
            </a:r>
            <a:r>
              <a:rPr lang="en-US" altLang="zh-CN" sz="4000" dirty="0" err="1">
                <a:sym typeface="+mn-ea"/>
              </a:rPr>
              <a:t>FS_EnergySys (2/2)  </a:t>
            </a:r>
            <a:endParaRPr lang="zh-CN" altLang="en-US" sz="4000" dirty="0"/>
          </a:p>
        </p:txBody>
      </p:sp>
      <p:sp>
        <p:nvSpPr>
          <p:cNvPr id="6147" name="Content Placeholder 2"/>
          <p:cNvSpPr>
            <a:spLocks noGrp="1"/>
          </p:cNvSpPr>
          <p:nvPr>
            <p:ph idx="1"/>
          </p:nvPr>
        </p:nvSpPr>
        <p:spPr>
          <a:xfrm>
            <a:off x="81915" y="1045210"/>
            <a:ext cx="12110720" cy="5464175"/>
          </a:xfrm>
        </p:spPr>
        <p:txBody>
          <a:bodyPr/>
          <a:lstStyle/>
          <a:p>
            <a:endParaRPr lang="en-US" altLang="zh-CN" sz="2000" dirty="0">
              <a:latin typeface="Calibri" panose="020F0502020204030204" pitchFamily="34" charset="0"/>
              <a:cs typeface="Calibri" panose="020F0502020204030204" pitchFamily="34" charset="0"/>
            </a:endParaRPr>
          </a:p>
          <a:p>
            <a:pPr marL="0" indent="0">
              <a:buNone/>
            </a:pPr>
            <a:r>
              <a:rPr lang="en-US" altLang="zh-CN" sz="2400" b="1" dirty="0">
                <a:solidFill>
                  <a:srgbClr val="00B0F0"/>
                </a:solidFill>
                <a:latin typeface="Calibri" panose="020F0502020204030204" pitchFamily="34" charset="0"/>
                <a:cs typeface="Calibri" panose="020F0502020204030204" pitchFamily="34" charset="0"/>
              </a:rPr>
              <a:t>June 2024</a:t>
            </a:r>
            <a:endParaRPr lang="en-US" altLang="zh-CN" sz="2400" b="1" dirty="0">
              <a:solidFill>
                <a:srgbClr val="00B0F0"/>
              </a:solidFill>
              <a:latin typeface="Calibri" panose="020F0502020204030204" pitchFamily="34" charset="0"/>
              <a:cs typeface="Calibri" panose="020F0502020204030204" pitchFamily="34" charset="0"/>
            </a:endParaRPr>
          </a:p>
          <a:p>
            <a:pPr marL="355600" indent="-355600"/>
            <a:r>
              <a:rPr lang="en-US" altLang="zh-CN" sz="2000" dirty="0">
                <a:latin typeface="Calibri" panose="020F0502020204030204" pitchFamily="34" charset="0"/>
                <a:cs typeface="Calibri" panose="020F0502020204030204" pitchFamily="34" charset="0"/>
              </a:rPr>
              <a:t>SA#104 approved</a:t>
            </a:r>
            <a:r>
              <a:rPr lang="en-US" altLang="zh-CN" sz="2000" b="1" dirty="0">
                <a:solidFill>
                  <a:srgbClr val="FF0000"/>
                </a:solidFill>
                <a:latin typeface="Calibri" panose="020F0502020204030204" pitchFamily="34" charset="0"/>
                <a:cs typeface="Calibri" panose="020F0502020204030204" pitchFamily="34" charset="0"/>
              </a:rPr>
              <a:t> 13</a:t>
            </a:r>
            <a:r>
              <a:rPr lang="en-US" altLang="zh-CN" sz="2000" dirty="0">
                <a:latin typeface="Calibri" panose="020F0502020204030204" pitchFamily="34" charset="0"/>
                <a:cs typeface="Calibri" panose="020F0502020204030204" pitchFamily="34" charset="0"/>
              </a:rPr>
              <a:t> SA2 R19 WIDs </a:t>
            </a:r>
            <a:r>
              <a:rPr lang="en-US" altLang="zh-CN" sz="2000" u="sng" dirty="0">
                <a:latin typeface="Calibri" panose="020F0502020204030204" pitchFamily="34" charset="0"/>
                <a:cs typeface="Calibri" panose="020F0502020204030204" pitchFamily="34" charset="0"/>
              </a:rPr>
              <a:t>without EnergySys</a:t>
            </a:r>
            <a:r>
              <a:rPr lang="en-US" altLang="zh-CN" sz="2000" dirty="0">
                <a:latin typeface="Calibri" panose="020F0502020204030204" pitchFamily="34" charset="0"/>
                <a:cs typeface="Calibri" panose="020F0502020204030204" pitchFamily="34" charset="0"/>
              </a:rPr>
              <a:t> which got the most number of company interest.</a:t>
            </a:r>
            <a:endParaRPr lang="en-US" altLang="zh-CN" sz="2000" dirty="0">
              <a:latin typeface="Calibri" panose="020F0502020204030204" pitchFamily="34" charset="0"/>
              <a:cs typeface="Calibri" panose="020F0502020204030204" pitchFamily="34" charset="0"/>
            </a:endParaRPr>
          </a:p>
          <a:p>
            <a:pPr marL="355600" indent="-355600"/>
            <a:r>
              <a:rPr lang="en-US" altLang="zh-CN" sz="2000" dirty="0">
                <a:latin typeface="Calibri" panose="020F0502020204030204" pitchFamily="34" charset="0"/>
                <a:cs typeface="Calibri" panose="020F0502020204030204" pitchFamily="34" charset="0"/>
              </a:rPr>
              <a:t>Extensive discussion in SA and SA tasks SA2 and SA5 leaderships to work together to work out a way forward</a:t>
            </a:r>
            <a:endParaRPr lang="en-US" altLang="zh-CN" sz="2000" dirty="0">
              <a:latin typeface="Calibri" panose="020F0502020204030204" pitchFamily="34" charset="0"/>
              <a:cs typeface="Calibri" panose="020F0502020204030204" pitchFamily="34" charset="0"/>
            </a:endParaRPr>
          </a:p>
          <a:p>
            <a:pPr marL="812800" lvl="1" indent="-355600"/>
            <a:r>
              <a:rPr lang="en-US" altLang="zh-CN" sz="1710" dirty="0">
                <a:latin typeface="Calibri" panose="020F0502020204030204" pitchFamily="34" charset="0"/>
                <a:cs typeface="Calibri" panose="020F0502020204030204" pitchFamily="34" charset="0"/>
              </a:rPr>
              <a:t>SA2&amp;SA5 leadership have CCs</a:t>
            </a:r>
            <a:endParaRPr lang="en-US" altLang="zh-CN" sz="1710" dirty="0">
              <a:latin typeface="Calibri" panose="020F0502020204030204" pitchFamily="34" charset="0"/>
              <a:cs typeface="Calibri" panose="020F0502020204030204" pitchFamily="34" charset="0"/>
            </a:endParaRPr>
          </a:p>
          <a:p>
            <a:pPr marL="812800" lvl="1" indent="-355600"/>
            <a:r>
              <a:rPr lang="en-US" altLang="zh-CN" sz="1710" dirty="0">
                <a:latin typeface="Calibri" panose="020F0502020204030204" pitchFamily="34" charset="0"/>
                <a:cs typeface="Calibri" panose="020F0502020204030204" pitchFamily="34" charset="0"/>
              </a:rPr>
              <a:t>SA2 and SA5 delegates have CC to clarifies what has been discussed in SA2</a:t>
            </a:r>
            <a:endParaRPr lang="en-US" altLang="zh-CN" sz="1710" dirty="0">
              <a:latin typeface="Calibri" panose="020F0502020204030204" pitchFamily="34" charset="0"/>
              <a:cs typeface="Calibri" panose="020F0502020204030204" pitchFamily="34" charset="0"/>
            </a:endParaRPr>
          </a:p>
          <a:p>
            <a:pPr marL="812800" lvl="1" indent="-355600"/>
            <a:r>
              <a:rPr lang="en-US" altLang="zh-CN" sz="1710" dirty="0">
                <a:latin typeface="Calibri" panose="020F0502020204030204" pitchFamily="34" charset="0"/>
                <a:cs typeface="Calibri" panose="020F0502020204030204" pitchFamily="34" charset="0"/>
              </a:rPr>
              <a:t>NWM opinion collects all company views.</a:t>
            </a:r>
            <a:endParaRPr lang="en-US" altLang="zh-CN" sz="1710" dirty="0">
              <a:latin typeface="Calibri" panose="020F0502020204030204" pitchFamily="34" charset="0"/>
              <a:cs typeface="Calibri" panose="020F0502020204030204" pitchFamily="34" charset="0"/>
            </a:endParaRPr>
          </a:p>
          <a:p>
            <a:pPr marL="0" indent="0">
              <a:buNone/>
            </a:pPr>
            <a:r>
              <a:rPr lang="en-US" altLang="zh-CN" sz="2400" b="1" dirty="0">
                <a:solidFill>
                  <a:srgbClr val="00B0F0"/>
                </a:solidFill>
                <a:latin typeface="Calibri" panose="020F0502020204030204" pitchFamily="34" charset="0"/>
                <a:cs typeface="Calibri" panose="020F0502020204030204" pitchFamily="34" charset="0"/>
              </a:rPr>
              <a:t>August 2024</a:t>
            </a:r>
            <a:endParaRPr lang="en-US" altLang="zh-CN" sz="2400" b="1" dirty="0">
              <a:solidFill>
                <a:srgbClr val="00B0F0"/>
              </a:solidFill>
              <a:latin typeface="Calibri" panose="020F0502020204030204" pitchFamily="34" charset="0"/>
              <a:cs typeface="Calibri" panose="020F0502020204030204" pitchFamily="34" charset="0"/>
            </a:endParaRPr>
          </a:p>
          <a:p>
            <a:pPr marL="355600" indent="-355600"/>
            <a:r>
              <a:rPr lang="en-US" altLang="zh-CN" sz="2000" dirty="0">
                <a:latin typeface="Calibri" panose="020F0502020204030204" pitchFamily="34" charset="0"/>
                <a:cs typeface="Calibri" panose="020F0502020204030204" pitchFamily="34" charset="0"/>
              </a:rPr>
              <a:t>SA2 further clarifies three solutions new NF (</a:t>
            </a:r>
            <a:r>
              <a:rPr lang="en-US" altLang="zh-CN" sz="2000" dirty="0">
                <a:latin typeface="Calibri" panose="020F0502020204030204" pitchFamily="34" charset="0"/>
                <a:cs typeface="Calibri" panose="020F0502020204030204" pitchFamily="34" charset="0"/>
                <a:hlinkClick r:id="rId1" tooltip="" action="ppaction://hlinkfile"/>
              </a:rPr>
              <a:t>S2-2408985</a:t>
            </a:r>
            <a:r>
              <a:rPr lang="en-US" altLang="zh-CN" sz="2000" dirty="0">
                <a:latin typeface="Calibri" panose="020F0502020204030204" pitchFamily="34" charset="0"/>
                <a:cs typeface="Calibri" panose="020F0502020204030204" pitchFamily="34" charset="0"/>
              </a:rPr>
              <a:t>), OAM based (</a:t>
            </a:r>
            <a:r>
              <a:rPr lang="en-US" altLang="zh-CN" sz="2000" dirty="0">
                <a:latin typeface="Calibri" panose="020F0502020204030204" pitchFamily="34" charset="0"/>
                <a:cs typeface="Calibri" panose="020F0502020204030204" pitchFamily="34" charset="0"/>
                <a:hlinkClick r:id="rId2" tooltip="" action="ppaction://hlinkfile"/>
              </a:rPr>
              <a:t>S2-2407887</a:t>
            </a:r>
            <a:r>
              <a:rPr lang="en-US" altLang="zh-CN" sz="2000" dirty="0">
                <a:latin typeface="Calibri" panose="020F0502020204030204" pitchFamily="34" charset="0"/>
                <a:cs typeface="Calibri" panose="020F0502020204030204" pitchFamily="34" charset="0"/>
              </a:rPr>
              <a:t>), CHF based(</a:t>
            </a:r>
            <a:r>
              <a:rPr lang="en-US" altLang="zh-CN" sz="2000" dirty="0">
                <a:latin typeface="Calibri" panose="020F0502020204030204" pitchFamily="34" charset="0"/>
                <a:cs typeface="Calibri" panose="020F0502020204030204" pitchFamily="34" charset="0"/>
                <a:hlinkClick r:id="rId3" tooltip="" action="ppaction://hlinkfile"/>
              </a:rPr>
              <a:t>S2-2408986</a:t>
            </a:r>
            <a:r>
              <a:rPr lang="en-US" altLang="zh-CN" sz="2000" dirty="0">
                <a:latin typeface="Calibri" panose="020F0502020204030204" pitchFamily="34" charset="0"/>
                <a:cs typeface="Calibri" panose="020F0502020204030204" pitchFamily="34" charset="0"/>
              </a:rPr>
              <a:t>)</a:t>
            </a:r>
            <a:endParaRPr lang="en-US" altLang="zh-CN" sz="2000" dirty="0">
              <a:latin typeface="Calibri" panose="020F0502020204030204" pitchFamily="34" charset="0"/>
              <a:cs typeface="Calibri" panose="020F0502020204030204" pitchFamily="34" charset="0"/>
            </a:endParaRPr>
          </a:p>
          <a:p>
            <a:pPr marL="355600" indent="-355600"/>
            <a:r>
              <a:rPr lang="en-US" altLang="zh-CN" sz="2000" dirty="0">
                <a:latin typeface="Calibri" panose="020F0502020204030204" pitchFamily="34" charset="0"/>
                <a:cs typeface="Calibri" panose="020F0502020204030204" pitchFamily="34" charset="0"/>
              </a:rPr>
              <a:t>The companies’s position are not changed as compared with SA2 may meeting</a:t>
            </a:r>
            <a:endParaRPr lang="en-US" altLang="zh-CN" sz="2000" dirty="0">
              <a:latin typeface="Calibri" panose="020F0502020204030204" pitchFamily="34" charset="0"/>
              <a:cs typeface="Calibri" panose="020F0502020204030204" pitchFamily="34" charset="0"/>
            </a:endParaRPr>
          </a:p>
          <a:p>
            <a:pPr marL="355600" indent="-355600"/>
            <a:r>
              <a:rPr lang="en-US" altLang="zh-CN" sz="2000" dirty="0">
                <a:latin typeface="Calibri" panose="020F0502020204030204" pitchFamily="34" charset="0"/>
                <a:cs typeface="Calibri" panose="020F0502020204030204" pitchFamily="34" charset="0"/>
              </a:rPr>
              <a:t>The energy consumption calculation reach common understanding. OAM is first ruled out. </a:t>
            </a:r>
            <a:endParaRPr lang="en-US" altLang="zh-CN" sz="2000" dirty="0">
              <a:latin typeface="Calibri" panose="020F0502020204030204" pitchFamily="34" charset="0"/>
              <a:cs typeface="Calibri" panose="020F0502020204030204" pitchFamily="34" charset="0"/>
            </a:endParaRPr>
          </a:p>
          <a:p>
            <a:pPr marL="355600" indent="-355600"/>
            <a:r>
              <a:rPr lang="en-US" altLang="zh-CN" sz="2000" dirty="0">
                <a:latin typeface="Calibri" panose="020F0502020204030204" pitchFamily="34" charset="0"/>
                <a:cs typeface="Calibri" panose="020F0502020204030204" pitchFamily="34" charset="0"/>
                <a:hlinkClick r:id="rId4" tooltip="" action="ppaction://hlinkfile"/>
              </a:rPr>
              <a:t>Show hands</a:t>
            </a:r>
            <a:r>
              <a:rPr lang="en-US" altLang="zh-CN" sz="2000" dirty="0">
                <a:latin typeface="Calibri" panose="020F0502020204030204" pitchFamily="34" charset="0"/>
                <a:cs typeface="Calibri" panose="020F0502020204030204" pitchFamily="34" charset="0"/>
              </a:rPr>
              <a:t> shows clear majority still for new NF: new functionality(Y:</a:t>
            </a:r>
            <a:r>
              <a:rPr lang="en-US" altLang="zh-CN" sz="2000" b="1" dirty="0">
                <a:latin typeface="Calibri" panose="020F0502020204030204" pitchFamily="34" charset="0"/>
                <a:cs typeface="Calibri" panose="020F0502020204030204" pitchFamily="34" charset="0"/>
              </a:rPr>
              <a:t>15</a:t>
            </a:r>
            <a:r>
              <a:rPr lang="en-US" altLang="zh-CN" sz="2000" dirty="0">
                <a:latin typeface="Calibri" panose="020F0502020204030204" pitchFamily="34" charset="0"/>
                <a:cs typeface="Calibri" panose="020F0502020204030204" pitchFamily="34" charset="0"/>
              </a:rPr>
              <a:t>, N:</a:t>
            </a:r>
            <a:r>
              <a:rPr lang="en-US" altLang="zh-CN" sz="2000" b="1" dirty="0">
                <a:latin typeface="Calibri" panose="020F0502020204030204" pitchFamily="34" charset="0"/>
                <a:cs typeface="Calibri" panose="020F0502020204030204" pitchFamily="34" charset="0"/>
              </a:rPr>
              <a:t>3</a:t>
            </a:r>
            <a:r>
              <a:rPr lang="en-US" altLang="zh-CN" sz="2000" dirty="0">
                <a:latin typeface="Calibri" panose="020F0502020204030204" pitchFamily="34" charset="0"/>
                <a:cs typeface="Calibri" panose="020F0502020204030204" pitchFamily="34" charset="0"/>
              </a:rPr>
              <a:t>), CHF(Y:4, N:16)</a:t>
            </a:r>
            <a:endParaRPr lang="en-US" altLang="zh-CN" sz="2000" dirty="0">
              <a:latin typeface="Calibri" panose="020F0502020204030204" pitchFamily="34" charset="0"/>
              <a:cs typeface="Calibri" panose="020F0502020204030204" pitchFamily="34" charset="0"/>
            </a:endParaRPr>
          </a:p>
          <a:p>
            <a:pPr marL="355600" indent="-355600"/>
            <a:r>
              <a:rPr lang="en-US" altLang="zh-CN" sz="2000" dirty="0">
                <a:latin typeface="Calibri" panose="020F0502020204030204" pitchFamily="34" charset="0"/>
                <a:cs typeface="Calibri" panose="020F0502020204030204" pitchFamily="34" charset="0"/>
              </a:rPr>
              <a:t>SA2 achieves Working Agreement (show hands:</a:t>
            </a:r>
            <a:r>
              <a:rPr lang="en-US" altLang="zh-CN" sz="2000" b="1" dirty="0">
                <a:solidFill>
                  <a:srgbClr val="FF0000"/>
                </a:solidFill>
                <a:latin typeface="Calibri" panose="020F0502020204030204" pitchFamily="34" charset="0"/>
                <a:cs typeface="Calibri" panose="020F0502020204030204" pitchFamily="34" charset="0"/>
              </a:rPr>
              <a:t>23 vs 3</a:t>
            </a:r>
            <a:r>
              <a:rPr lang="en-US" altLang="zh-CN" sz="2000" dirty="0">
                <a:latin typeface="Calibri" panose="020F0502020204030204" pitchFamily="34" charset="0"/>
                <a:cs typeface="Calibri" panose="020F0502020204030204" pitchFamily="34" charset="0"/>
              </a:rPr>
              <a:t>) as in </a:t>
            </a:r>
            <a:r>
              <a:rPr lang="en-US" altLang="zh-CN" sz="2000" dirty="0">
                <a:latin typeface="Calibri" panose="020F0502020204030204" pitchFamily="34" charset="0"/>
                <a:cs typeface="Calibri" panose="020F0502020204030204" pitchFamily="34" charset="0"/>
                <a:hlinkClick r:id="rId5" tooltip="" action="ppaction://hlinkfile"/>
              </a:rPr>
              <a:t>S2-2409296</a:t>
            </a:r>
            <a:r>
              <a:rPr lang="en-US" altLang="zh-CN" sz="2000" dirty="0">
                <a:latin typeface="Calibri" panose="020F0502020204030204" pitchFamily="34" charset="0"/>
                <a:cs typeface="Calibri" panose="020F0502020204030204" pitchFamily="34" charset="0"/>
              </a:rPr>
              <a:t> and the WID</a:t>
            </a:r>
            <a:r>
              <a:rPr lang="en-US" altLang="zh-CN" sz="2000" dirty="0">
                <a:latin typeface="Calibri" panose="020F0502020204030204" pitchFamily="34" charset="0"/>
                <a:cs typeface="Calibri" panose="020F0502020204030204" pitchFamily="34" charset="0"/>
                <a:hlinkClick r:id="rId6" tooltip="" action="ppaction://hlinkfile"/>
              </a:rPr>
              <a:t> S2-2409559</a:t>
            </a:r>
            <a:r>
              <a:rPr lang="en-US" altLang="zh-CN" sz="2000" dirty="0">
                <a:latin typeface="Calibri" panose="020F0502020204030204" pitchFamily="34" charset="0"/>
                <a:cs typeface="Calibri" panose="020F0502020204030204" pitchFamily="34" charset="0"/>
              </a:rPr>
              <a:t>.</a:t>
            </a:r>
            <a:endParaRPr lang="en-US" altLang="en-US" sz="2400" dirty="0">
              <a:cs typeface="Calibri" panose="020F0502020204030204" pitchFamily="34" charset="0"/>
            </a:endParaRPr>
          </a:p>
        </p:txBody>
      </p:sp>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0" y="-188649"/>
            <a:ext cx="10515600" cy="1325563"/>
          </a:xfrm>
        </p:spPr>
        <p:txBody>
          <a:bodyPr/>
          <a:lstStyle/>
          <a:p>
            <a:r>
              <a:rPr lang="en-US" altLang="zh-CN" sz="4000" dirty="0"/>
              <a:t>Proposal</a:t>
            </a:r>
            <a:endParaRPr lang="zh-CN" altLang="en-US" sz="4000" dirty="0"/>
          </a:p>
        </p:txBody>
      </p:sp>
      <p:sp>
        <p:nvSpPr>
          <p:cNvPr id="6147" name="Content Placeholder 2"/>
          <p:cNvSpPr>
            <a:spLocks noGrp="1"/>
          </p:cNvSpPr>
          <p:nvPr>
            <p:ph idx="1"/>
          </p:nvPr>
        </p:nvSpPr>
        <p:spPr>
          <a:xfrm>
            <a:off x="158115" y="1402080"/>
            <a:ext cx="11633200" cy="4288155"/>
          </a:xfrm>
        </p:spPr>
        <p:txBody>
          <a:bodyPr/>
          <a:lstStyle/>
          <a:p>
            <a:pPr marL="541655" lvl="0" indent="-541655"/>
            <a:r>
              <a:rPr lang="en-US" altLang="zh-CN" dirty="0">
                <a:latin typeface="Calibri" panose="020F0502020204030204" pitchFamily="34" charset="0"/>
                <a:cs typeface="Calibri" panose="020F0502020204030204" pitchFamily="34" charset="0"/>
              </a:rPr>
              <a:t>It is proposed the WA be confirmed in  SA#105 to approve the WID.</a:t>
            </a:r>
            <a:endParaRPr lang="en-US" altLang="zh-CN" dirty="0">
              <a:latin typeface="Calibri" panose="020F0502020204030204" pitchFamily="34" charset="0"/>
              <a:cs typeface="Calibri" panose="020F0502020204030204" pitchFamily="34" charset="0"/>
            </a:endParaRPr>
          </a:p>
          <a:p>
            <a:pPr marL="998855" lvl="1" indent="-541655"/>
            <a:r>
              <a:rPr lang="en-US" altLang="zh-CN" dirty="0">
                <a:latin typeface="Calibri" panose="020F0502020204030204" pitchFamily="34" charset="0"/>
                <a:cs typeface="Calibri" panose="020F0502020204030204" pitchFamily="34" charset="0"/>
              </a:rPr>
              <a:t>The solution may not be perfect (i.e., more precise with RAN reporting) but it set a basis for future work in 5G-A outwards</a:t>
            </a:r>
            <a:endParaRPr lang="en-US" altLang="zh-CN" dirty="0">
              <a:latin typeface="Calibri" panose="020F0502020204030204" pitchFamily="34" charset="0"/>
              <a:cs typeface="Calibri" panose="020F0502020204030204" pitchFamily="34" charset="0"/>
            </a:endParaRPr>
          </a:p>
          <a:p>
            <a:pPr marL="541655" indent="-541655"/>
            <a:r>
              <a:rPr lang="en-US" altLang="zh-CN" dirty="0">
                <a:latin typeface="Calibri" panose="020F0502020204030204" pitchFamily="34" charset="0"/>
                <a:cs typeface="Calibri" panose="020F0502020204030204" pitchFamily="34" charset="0"/>
              </a:rPr>
              <a:t>In case WA not confirmed</a:t>
            </a:r>
            <a:endParaRPr lang="en-US" altLang="zh-CN" dirty="0">
              <a:latin typeface="Calibri" panose="020F0502020204030204" pitchFamily="34" charset="0"/>
              <a:cs typeface="Calibri" panose="020F0502020204030204" pitchFamily="34" charset="0"/>
            </a:endParaRPr>
          </a:p>
          <a:p>
            <a:pPr marL="998855" lvl="1" indent="-541655"/>
            <a:r>
              <a:rPr lang="en-US" altLang="zh-CN" dirty="0">
                <a:latin typeface="Calibri" panose="020F0502020204030204" pitchFamily="34" charset="0"/>
                <a:cs typeface="Calibri" panose="020F0502020204030204" pitchFamily="34" charset="0"/>
              </a:rPr>
              <a:t>No SA2 futher R19 study. No normative work for EnergySys Phase 1.</a:t>
            </a:r>
            <a:endParaRPr lang="en-US" altLang="zh-CN" dirty="0">
              <a:latin typeface="Calibri" panose="020F0502020204030204" pitchFamily="34" charset="0"/>
              <a:cs typeface="Calibri" panose="020F0502020204030204" pitchFamily="34" charset="0"/>
            </a:endParaRPr>
          </a:p>
          <a:p>
            <a:pPr marL="998855" lvl="1" indent="-541655"/>
            <a:r>
              <a:rPr lang="en-US" altLang="zh-CN" dirty="0">
                <a:latin typeface="Calibri" panose="020F0502020204030204" pitchFamily="34" charset="0"/>
                <a:cs typeface="Calibri" panose="020F0502020204030204" pitchFamily="34" charset="0"/>
              </a:rPr>
              <a:t>SA1 may clean up R19 requirements and reconsider the on-going R20 Phase 2 study.</a:t>
            </a:r>
            <a:endParaRPr lang="en-US" altLang="zh-CN" dirty="0">
              <a:latin typeface="Calibri" panose="020F0502020204030204" pitchFamily="34" charset="0"/>
              <a:cs typeface="Calibri" panose="020F0502020204030204" pitchFamily="34" charset="0"/>
            </a:endParaRPr>
          </a:p>
          <a:p>
            <a:pPr lvl="0"/>
            <a:endParaRPr lang="en-US" altLang="zh-CN" sz="2000" b="1" dirty="0">
              <a:latin typeface="Calibri" panose="020F0502020204030204" pitchFamily="34" charset="0"/>
              <a:cs typeface="Calibri" panose="020F0502020204030204" pitchFamily="34" charset="0"/>
            </a:endParaRPr>
          </a:p>
          <a:p>
            <a:endParaRPr lang="en-US" altLang="zh-CN" sz="2000" dirty="0">
              <a:latin typeface="Calibri" panose="020F0502020204030204" pitchFamily="34" charset="0"/>
              <a:cs typeface="Calibri" panose="020F0502020204030204" pitchFamily="34" charset="0"/>
            </a:endParaRPr>
          </a:p>
          <a:p>
            <a:pPr lvl="1"/>
            <a:endParaRPr lang="en-US" altLang="zh-CN" sz="2000" dirty="0">
              <a:latin typeface="Calibri" panose="020F0502020204030204" pitchFamily="34" charset="0"/>
              <a:cs typeface="Calibri" panose="020F0502020204030204" pitchFamily="34" charset="0"/>
            </a:endParaRPr>
          </a:p>
          <a:p>
            <a:pPr lvl="0"/>
            <a:endParaRPr lang="en-US" altLang="zh-CN" sz="2000" dirty="0">
              <a:latin typeface="Calibri" panose="020F0502020204030204" pitchFamily="34" charset="0"/>
              <a:cs typeface="Calibri" panose="020F0502020204030204" pitchFamily="34" charset="0"/>
            </a:endParaRPr>
          </a:p>
          <a:p>
            <a:pPr lvl="0"/>
            <a:endParaRPr lang="en-US" altLang="zh-CN" sz="2000" dirty="0">
              <a:latin typeface="Calibri" panose="020F0502020204030204" pitchFamily="34" charset="0"/>
              <a:cs typeface="Calibri" panose="020F0502020204030204" pitchFamily="34" charset="0"/>
            </a:endParaRPr>
          </a:p>
          <a:p>
            <a:pPr lvl="0"/>
            <a:endParaRPr lang="en-US" altLang="zh-CN" sz="2000" dirty="0">
              <a:latin typeface="Calibri" panose="020F0502020204030204" pitchFamily="34" charset="0"/>
              <a:cs typeface="Calibri" panose="020F0502020204030204" pitchFamily="34" charset="0"/>
            </a:endParaRPr>
          </a:p>
        </p:txBody>
      </p:sp>
    </p:spTree>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0" y="-188649"/>
            <a:ext cx="9785023" cy="1325563"/>
          </a:xfrm>
        </p:spPr>
        <p:txBody>
          <a:bodyPr/>
          <a:lstStyle/>
          <a:p>
            <a:r>
              <a:rPr lang="en-US" altLang="zh-CN" sz="2800" dirty="0"/>
              <a:t>Annex-</a:t>
            </a:r>
            <a:r>
              <a:rPr lang="en-US" altLang="zh-CN" sz="2800" dirty="0">
                <a:latin typeface="Calibri" panose="020F0502020204030204" pitchFamily="34" charset="0"/>
                <a:cs typeface="Calibri" panose="020F0502020204030204" pitchFamily="34" charset="0"/>
              </a:rPr>
              <a:t> General on calculations</a:t>
            </a:r>
            <a:endParaRPr lang="zh-CN" altLang="en-US" sz="2800" dirty="0"/>
          </a:p>
        </p:txBody>
      </p:sp>
      <mc:AlternateContent xmlns:mc="http://schemas.openxmlformats.org/markup-compatibility/2006">
        <mc:Choice xmlns:a14="http://schemas.microsoft.com/office/drawing/2010/main" Requires="a14">
          <p:sp>
            <p:nvSpPr>
              <p:cNvPr id="5" name="Content Placeholder 2"/>
              <p:cNvSpPr txBox="1"/>
              <p:nvPr/>
            </p:nvSpPr>
            <p:spPr bwMode="auto">
              <a:xfrm>
                <a:off x="966866" y="1295120"/>
                <a:ext cx="10914049" cy="4464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marL="228600" indent="-228600" algn="l" rtl="0" eaLnBrk="0" fontAlgn="base" hangingPunct="0">
                  <a:lnSpc>
                    <a:spcPct val="90000"/>
                  </a:lnSpc>
                  <a:spcBef>
                    <a:spcPts val="1000"/>
                  </a:spcBef>
                  <a:spcAft>
                    <a:spcPct val="0"/>
                  </a:spcAft>
                  <a:buBlip>
                    <a:blip r:embed="rId1"/>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sz="2400" dirty="0">
                    <a:cs typeface="Calibri" panose="020F0502020204030204" pitchFamily="34" charset="0"/>
                  </a:rPr>
                  <a:t>Per UE EC=</a:t>
                </a:r>
                <a:r>
                  <a:rPr lang="en-US" altLang="zh-CN" sz="2400" dirty="0">
                    <a:latin typeface="Calibri" panose="020F0502020204030204" pitchFamily="34" charset="0"/>
                    <a:cs typeface="Calibri" panose="020F0502020204030204" pitchFamily="34" charset="0"/>
                  </a:rPr>
                  <a:t> EC</a:t>
                </a:r>
                <a:r>
                  <a:rPr lang="en-US" altLang="zh-CN" sz="2400" baseline="-25000" dirty="0">
                    <a:latin typeface="Calibri" panose="020F0502020204030204" pitchFamily="34" charset="0"/>
                    <a:cs typeface="Calibri" panose="020F0502020204030204" pitchFamily="34" charset="0"/>
                  </a:rPr>
                  <a:t>RAN,UE</a:t>
                </a:r>
                <a:r>
                  <a:rPr lang="en-US" altLang="zh-CN" sz="2400" dirty="0">
                    <a:latin typeface="Calibri" panose="020F0502020204030204" pitchFamily="34" charset="0"/>
                    <a:cs typeface="Calibri" panose="020F0502020204030204" pitchFamily="34" charset="0"/>
                  </a:rPr>
                  <a:t> +∑</a:t>
                </a:r>
                <a:r>
                  <a:rPr lang="en-US" altLang="zh-CN" sz="2400" dirty="0" err="1">
                    <a:latin typeface="Calibri" panose="020F0502020204030204" pitchFamily="34" charset="0"/>
                    <a:cs typeface="Calibri" panose="020F0502020204030204" pitchFamily="34" charset="0"/>
                  </a:rPr>
                  <a:t>EC</a:t>
                </a:r>
                <a:r>
                  <a:rPr lang="en-US" altLang="zh-CN" sz="2400" baseline="-25000" dirty="0" err="1">
                    <a:latin typeface="Calibri" panose="020F0502020204030204" pitchFamily="34" charset="0"/>
                    <a:cs typeface="Calibri" panose="020F0502020204030204" pitchFamily="34" charset="0"/>
                  </a:rPr>
                  <a:t>upf,UE</a:t>
                </a:r>
                <a:endParaRPr lang="en-US" altLang="zh-CN" sz="2400" dirty="0">
                  <a:cs typeface="Calibri" panose="020F0502020204030204" pitchFamily="34" charset="0"/>
                </a:endParaRPr>
              </a:p>
              <a:p>
                <a:r>
                  <a:rPr lang="en-US" altLang="zh-CN" sz="1800" dirty="0">
                    <a:latin typeface="Calibri" panose="020F0502020204030204" pitchFamily="34" charset="0"/>
                  </a:rPr>
                  <a:t>EECF, CHF or OAM do the calculation.</a:t>
                </a:r>
                <a:endParaRPr lang="en-US" altLang="zh-CN" sz="1800" dirty="0">
                  <a:latin typeface="Calibri" panose="020F0502020204030204" pitchFamily="34" charset="0"/>
                </a:endParaRPr>
              </a:p>
              <a:p>
                <a:r>
                  <a:rPr lang="en-US" altLang="zh-CN" sz="1800" dirty="0">
                    <a:latin typeface="Calibri" panose="020F0502020204030204" pitchFamily="34" charset="0"/>
                  </a:rPr>
                  <a:t>Approach 1: data volume and NF EC information </a:t>
                </a:r>
                <a:r>
                  <a:rPr lang="en-US" altLang="zh-CN" sz="1800" dirty="0" err="1">
                    <a:latin typeface="Calibri" panose="020F0502020204030204" pitchFamily="34" charset="0"/>
                  </a:rPr>
                  <a:t>EC</a:t>
                </a:r>
                <a:r>
                  <a:rPr lang="en-US" altLang="zh-CN" sz="1800" baseline="-25000" dirty="0" err="1">
                    <a:latin typeface="Calibri" panose="020F0502020204030204" pitchFamily="34" charset="0"/>
                  </a:rPr>
                  <a:t>upf,ue</a:t>
                </a:r>
                <a:r>
                  <a:rPr lang="en-US" altLang="zh-CN" sz="1800" dirty="0">
                    <a:latin typeface="Calibri" panose="020F0502020204030204" pitchFamily="34" charset="0"/>
                  </a:rPr>
                  <a:t>=</a:t>
                </a:r>
                <a14:m>
                  <m:oMath xmlns:m="http://schemas.openxmlformats.org/officeDocument/2006/math">
                    <m:f>
                      <m:fPr>
                        <m:ctrlPr>
                          <a:rPr lang="en-US" altLang="zh-CN" sz="1800" i="1" smtClean="0">
                            <a:latin typeface="Cambria Math" panose="02040503050406030204" pitchFamily="18" charset="0"/>
                          </a:rPr>
                        </m:ctrlPr>
                      </m:fPr>
                      <m:num>
                        <m:r>
                          <a:rPr lang="en-US" altLang="zh-CN" sz="1800" i="1">
                            <a:latin typeface="Cambria Math" panose="02040503050406030204" pitchFamily="18" charset="0"/>
                          </a:rPr>
                          <m:t>𝐷𝑉</m:t>
                        </m:r>
                        <m:r>
                          <a:rPr lang="en-US" altLang="zh-CN" sz="1800" b="0" i="1" baseline="-25000" smtClean="0">
                            <a:latin typeface="Cambria Math" panose="02040503050406030204" pitchFamily="18" charset="0"/>
                          </a:rPr>
                          <m:t>𝑢𝑝𝑓</m:t>
                        </m:r>
                        <m:r>
                          <a:rPr lang="en-US" altLang="zh-CN" sz="1800" i="1" baseline="-25000">
                            <a:latin typeface="Cambria Math" panose="02040503050406030204" pitchFamily="18" charset="0"/>
                          </a:rPr>
                          <m:t>,</m:t>
                        </m:r>
                        <m:r>
                          <a:rPr lang="en-US" altLang="zh-CN" sz="1800" b="0" i="1" baseline="-25000" smtClean="0">
                            <a:latin typeface="Cambria Math" panose="02040503050406030204" pitchFamily="18" charset="0"/>
                          </a:rPr>
                          <m:t>𝑢𝑒</m:t>
                        </m:r>
                      </m:num>
                      <m:den>
                        <m:r>
                          <a:rPr lang="en-US" altLang="zh-CN" sz="1800" i="1" smtClean="0">
                            <a:latin typeface="Cambria Math" panose="02040503050406030204" pitchFamily="18" charset="0"/>
                          </a:rPr>
                          <m:t>𝐷𝑉</m:t>
                        </m:r>
                        <m:r>
                          <a:rPr lang="en-US" altLang="zh-CN" sz="1800" b="0" i="1" baseline="-25000" smtClean="0">
                            <a:latin typeface="Cambria Math" panose="02040503050406030204" pitchFamily="18" charset="0"/>
                          </a:rPr>
                          <m:t>𝑢𝑝𝑓</m:t>
                        </m:r>
                      </m:den>
                    </m:f>
                  </m:oMath>
                </a14:m>
                <a:r>
                  <a:rPr lang="en-US" altLang="zh-CN" sz="1800" dirty="0">
                    <a:latin typeface="Calibri" panose="020F0502020204030204" pitchFamily="34" charset="0"/>
                  </a:rPr>
                  <a:t>*</a:t>
                </a:r>
                <a:r>
                  <a:rPr lang="en-US" altLang="zh-CN" sz="1800" dirty="0" err="1">
                    <a:latin typeface="Calibri" panose="020F0502020204030204" pitchFamily="34" charset="0"/>
                  </a:rPr>
                  <a:t>EC</a:t>
                </a:r>
                <a:r>
                  <a:rPr lang="en-US" altLang="zh-CN" sz="1800" baseline="-25000" dirty="0" err="1">
                    <a:latin typeface="Calibri" panose="020F0502020204030204" pitchFamily="34" charset="0"/>
                  </a:rPr>
                  <a:t>upf</a:t>
                </a:r>
                <a:r>
                  <a:rPr lang="zh-CN" altLang="en-US" sz="1800" baseline="-25000" dirty="0">
                    <a:latin typeface="Calibri" panose="020F0502020204030204" pitchFamily="34" charset="0"/>
                  </a:rPr>
                  <a:t>，</a:t>
                </a:r>
                <a:r>
                  <a:rPr lang="en-US" altLang="zh-CN" sz="1800" dirty="0">
                    <a:latin typeface="Calibri" panose="020F0502020204030204" pitchFamily="34" charset="0"/>
                  </a:rPr>
                  <a:t> </a:t>
                </a:r>
                <a:r>
                  <a:rPr lang="en-US" altLang="zh-CN" sz="1800" dirty="0">
                    <a:solidFill>
                      <a:srgbClr val="FF0000"/>
                    </a:solidFill>
                    <a:latin typeface="Calibri" panose="020F0502020204030204" pitchFamily="34" charset="0"/>
                  </a:rPr>
                  <a:t>EC</a:t>
                </a:r>
                <a:r>
                  <a:rPr lang="en-US" altLang="zh-CN" sz="1800" baseline="-25000" dirty="0" err="1">
                    <a:solidFill>
                      <a:srgbClr val="FF0000"/>
                    </a:solidFill>
                    <a:latin typeface="Calibri" panose="020F0502020204030204" pitchFamily="34" charset="0"/>
                  </a:rPr>
                  <a:t>ran,ue</a:t>
                </a:r>
                <a:r>
                  <a:rPr lang="en-US" altLang="zh-CN" sz="1800" dirty="0">
                    <a:solidFill>
                      <a:srgbClr val="FF0000"/>
                    </a:solidFill>
                    <a:latin typeface="Calibri" panose="020F0502020204030204" pitchFamily="34" charset="0"/>
                  </a:rPr>
                  <a:t>=</a:t>
                </a:r>
                <a:r>
                  <a:rPr lang="en-US" altLang="zh-CN" sz="1800" dirty="0">
                    <a:solidFill>
                      <a:srgbClr val="FF0000"/>
                    </a:solidFill>
                  </a:rPr>
                  <a:t> </a:t>
                </a:r>
                <a14:m>
                  <m:oMath xmlns:m="http://schemas.openxmlformats.org/officeDocument/2006/math">
                    <m:f>
                      <m:fPr>
                        <m:ctrlPr>
                          <a:rPr lang="en-US" altLang="zh-CN" sz="1800" i="1">
                            <a:solidFill>
                              <a:srgbClr val="FF0000"/>
                            </a:solidFill>
                            <a:latin typeface="Cambria Math" panose="02040503050406030204" pitchFamily="18" charset="0"/>
                          </a:rPr>
                        </m:ctrlPr>
                      </m:fPr>
                      <m:num>
                        <m:r>
                          <a:rPr lang="en-US" altLang="zh-CN" sz="1800" i="1">
                            <a:solidFill>
                              <a:srgbClr val="FF0000"/>
                            </a:solidFill>
                            <a:latin typeface="Cambria Math" panose="02040503050406030204" pitchFamily="18" charset="0"/>
                          </a:rPr>
                          <m:t>𝐷𝑉</m:t>
                        </m:r>
                        <m:r>
                          <m:rPr>
                            <m:sty m:val="p"/>
                          </m:rPr>
                          <a:rPr lang="en-US" altLang="zh-CN" sz="1800" i="1" baseline="-25000" smtClean="0">
                            <a:solidFill>
                              <a:srgbClr val="FF0000"/>
                            </a:solidFill>
                            <a:latin typeface="Cambria Math" panose="02040503050406030204" pitchFamily="18" charset="0"/>
                          </a:rPr>
                          <m:t>RAN</m:t>
                        </m:r>
                        <m:r>
                          <a:rPr lang="en-US" altLang="zh-CN" sz="1800" i="1" baseline="-25000">
                            <a:solidFill>
                              <a:srgbClr val="FF0000"/>
                            </a:solidFill>
                            <a:latin typeface="Cambria Math" panose="02040503050406030204" pitchFamily="18" charset="0"/>
                          </a:rPr>
                          <m:t>,</m:t>
                        </m:r>
                        <m:r>
                          <a:rPr lang="en-US" altLang="zh-CN" sz="1800" i="1" baseline="-25000">
                            <a:solidFill>
                              <a:srgbClr val="FF0000"/>
                            </a:solidFill>
                            <a:latin typeface="Cambria Math" panose="02040503050406030204" pitchFamily="18" charset="0"/>
                          </a:rPr>
                          <m:t>𝑢𝑒</m:t>
                        </m:r>
                      </m:num>
                      <m:den>
                        <m:r>
                          <a:rPr lang="en-US" altLang="zh-CN" sz="1800" i="1">
                            <a:solidFill>
                              <a:srgbClr val="FF0000"/>
                            </a:solidFill>
                            <a:latin typeface="Cambria Math" panose="02040503050406030204" pitchFamily="18" charset="0"/>
                          </a:rPr>
                          <m:t>𝐷𝑉</m:t>
                        </m:r>
                        <m:r>
                          <m:rPr>
                            <m:sty m:val="p"/>
                          </m:rPr>
                          <a:rPr lang="en-US" altLang="zh-CN" sz="1800" i="1" baseline="-25000" smtClean="0">
                            <a:solidFill>
                              <a:srgbClr val="FF0000"/>
                            </a:solidFill>
                            <a:latin typeface="Cambria Math" panose="02040503050406030204" pitchFamily="18" charset="0"/>
                          </a:rPr>
                          <m:t>RAN</m:t>
                        </m:r>
                      </m:den>
                    </m:f>
                  </m:oMath>
                </a14:m>
                <a:r>
                  <a:rPr lang="en-US" altLang="zh-CN" sz="1800" dirty="0">
                    <a:solidFill>
                      <a:srgbClr val="FF0000"/>
                    </a:solidFill>
                    <a:latin typeface="Calibri" panose="020F0502020204030204" pitchFamily="34" charset="0"/>
                  </a:rPr>
                  <a:t>*</a:t>
                </a:r>
                <a:r>
                  <a:rPr lang="en-US" altLang="zh-CN" sz="1800" dirty="0" err="1">
                    <a:solidFill>
                      <a:srgbClr val="FF0000"/>
                    </a:solidFill>
                    <a:latin typeface="Calibri" panose="020F0502020204030204" pitchFamily="34" charset="0"/>
                  </a:rPr>
                  <a:t>EC</a:t>
                </a:r>
                <a:r>
                  <a:rPr lang="en-US" altLang="zh-CN" sz="1800" baseline="-25000" dirty="0" err="1">
                    <a:solidFill>
                      <a:srgbClr val="FF0000"/>
                    </a:solidFill>
                    <a:latin typeface="Calibri" panose="020F0502020204030204" pitchFamily="34" charset="0"/>
                  </a:rPr>
                  <a:t>ran</a:t>
                </a:r>
                <a:endParaRPr lang="en-US" altLang="zh-CN" sz="1800" baseline="-25000" dirty="0">
                  <a:latin typeface="Calibri" panose="020F0502020204030204" pitchFamily="34" charset="0"/>
                </a:endParaRPr>
              </a:p>
              <a:p>
                <a:pPr lvl="1"/>
                <a:r>
                  <a:rPr lang="en-US" altLang="zh-CN" sz="1400" dirty="0" err="1">
                    <a:latin typeface="Calibri" panose="020F0502020204030204" pitchFamily="34" charset="0"/>
                  </a:rPr>
                  <a:t>EC</a:t>
                </a:r>
                <a:r>
                  <a:rPr lang="en-US" altLang="zh-CN" sz="1400" baseline="-25000" dirty="0" err="1">
                    <a:latin typeface="Calibri" panose="020F0502020204030204" pitchFamily="34" charset="0"/>
                  </a:rPr>
                  <a:t>upf</a:t>
                </a:r>
                <a:r>
                  <a:rPr lang="en-US" altLang="zh-CN" sz="1400" baseline="-25000" dirty="0">
                    <a:latin typeface="Calibri" panose="020F0502020204030204" pitchFamily="34" charset="0"/>
                  </a:rPr>
                  <a:t> , </a:t>
                </a:r>
                <a:r>
                  <a:rPr lang="en-US" altLang="zh-CN" sz="1400" dirty="0" err="1">
                    <a:latin typeface="Calibri" panose="020F0502020204030204" pitchFamily="34" charset="0"/>
                  </a:rPr>
                  <a:t>DV</a:t>
                </a:r>
                <a:r>
                  <a:rPr lang="en-US" altLang="zh-CN" sz="1400" baseline="-25000" dirty="0" err="1">
                    <a:latin typeface="Calibri" panose="020F0502020204030204" pitchFamily="34" charset="0"/>
                  </a:rPr>
                  <a:t>ran</a:t>
                </a:r>
                <a:r>
                  <a:rPr lang="en-US" altLang="zh-CN" sz="1400" dirty="0">
                    <a:latin typeface="Calibri" panose="020F0502020204030204" pitchFamily="34" charset="0"/>
                  </a:rPr>
                  <a:t>, </a:t>
                </a:r>
                <a:r>
                  <a:rPr lang="en-US" altLang="zh-CN" sz="1400" dirty="0" err="1">
                    <a:latin typeface="Calibri" panose="020F0502020204030204" pitchFamily="34" charset="0"/>
                  </a:rPr>
                  <a:t>EC</a:t>
                </a:r>
                <a:r>
                  <a:rPr lang="en-US" altLang="zh-CN" sz="1400" baseline="-25000" dirty="0" err="1">
                    <a:latin typeface="Calibri" panose="020F0502020204030204" pitchFamily="34" charset="0"/>
                  </a:rPr>
                  <a:t>ran</a:t>
                </a:r>
                <a:r>
                  <a:rPr lang="en-US" altLang="zh-CN" sz="1400" baseline="-25000" dirty="0">
                    <a:latin typeface="Calibri" panose="020F0502020204030204" pitchFamily="34" charset="0"/>
                  </a:rPr>
                  <a:t> </a:t>
                </a:r>
                <a:r>
                  <a:rPr lang="en-US" altLang="zh-CN" sz="1400" dirty="0">
                    <a:latin typeface="Calibri" panose="020F0502020204030204" pitchFamily="34" charset="0"/>
                  </a:rPr>
                  <a:t>are from OAM, </a:t>
                </a:r>
                <a:endParaRPr lang="en-US" altLang="zh-CN" sz="1400" dirty="0">
                  <a:latin typeface="Calibri" panose="020F0502020204030204" pitchFamily="34" charset="0"/>
                </a:endParaRPr>
              </a:p>
              <a:p>
                <a:pPr lvl="1"/>
                <a:r>
                  <a:rPr lang="en-US" altLang="zh-CN" sz="1800" dirty="0" err="1">
                    <a:latin typeface="Calibri" panose="020F0502020204030204" pitchFamily="34" charset="0"/>
                    <a:cs typeface="Calibri" panose="020F0502020204030204" pitchFamily="34" charset="0"/>
                  </a:rPr>
                  <a:t>DV</a:t>
                </a:r>
                <a:r>
                  <a:rPr lang="en-US" altLang="zh-CN" sz="1800" baseline="-25000" dirty="0" err="1">
                    <a:latin typeface="Calibri" panose="020F0502020204030204" pitchFamily="34" charset="0"/>
                    <a:cs typeface="Calibri" panose="020F0502020204030204" pitchFamily="34" charset="0"/>
                  </a:rPr>
                  <a:t>upf</a:t>
                </a:r>
                <a:r>
                  <a:rPr lang="en-US" altLang="zh-CN" sz="1800" baseline="-25000" dirty="0">
                    <a:latin typeface="Calibri" panose="020F0502020204030204" pitchFamily="34" charset="0"/>
                    <a:cs typeface="Calibri" panose="020F0502020204030204" pitchFamily="34" charset="0"/>
                  </a:rPr>
                  <a:t>, </a:t>
                </a:r>
                <a:r>
                  <a:rPr lang="en-US" altLang="zh-CN" sz="1800" baseline="-25000" dirty="0" err="1">
                    <a:latin typeface="Calibri" panose="020F0502020204030204" pitchFamily="34" charset="0"/>
                    <a:cs typeface="Calibri" panose="020F0502020204030204" pitchFamily="34" charset="0"/>
                  </a:rPr>
                  <a:t>ue</a:t>
                </a:r>
                <a:r>
                  <a:rPr lang="en-US" altLang="zh-CN" sz="1800" dirty="0">
                    <a:latin typeface="Calibri" panose="020F0502020204030204" pitchFamily="34" charset="0"/>
                    <a:cs typeface="Calibri" panose="020F0502020204030204" pitchFamily="34" charset="0"/>
                  </a:rPr>
                  <a:t>=</a:t>
                </a:r>
                <a:r>
                  <a:rPr lang="en-US" altLang="zh-CN" sz="1800" dirty="0" err="1">
                    <a:latin typeface="Calibri" panose="020F0502020204030204" pitchFamily="34" charset="0"/>
                    <a:cs typeface="Calibri" panose="020F0502020204030204" pitchFamily="34" charset="0"/>
                  </a:rPr>
                  <a:t>DV</a:t>
                </a:r>
                <a:r>
                  <a:rPr lang="en-US" altLang="zh-CN" sz="1800" baseline="-25000" dirty="0" err="1">
                    <a:latin typeface="Calibri" panose="020F0502020204030204" pitchFamily="34" charset="0"/>
                    <a:cs typeface="Calibri" panose="020F0502020204030204" pitchFamily="34" charset="0"/>
                  </a:rPr>
                  <a:t>ran,ue</a:t>
                </a:r>
                <a:r>
                  <a:rPr lang="en-US" altLang="zh-CN" sz="1800" dirty="0">
                    <a:latin typeface="Calibri" panose="020F0502020204030204" pitchFamily="34" charset="0"/>
                    <a:cs typeface="Calibri" panose="020F0502020204030204" pitchFamily="34" charset="0"/>
                  </a:rPr>
                  <a:t> are from UPF</a:t>
                </a:r>
                <a:endParaRPr lang="en-US" altLang="zh-CN" sz="1800" dirty="0">
                  <a:latin typeface="Calibri" panose="020F0502020204030204" pitchFamily="34" charset="0"/>
                  <a:cs typeface="Calibri" panose="020F0502020204030204" pitchFamily="34" charset="0"/>
                </a:endParaRPr>
              </a:p>
              <a:p>
                <a:pPr marL="228600" lvl="1">
                  <a:spcBef>
                    <a:spcPts val="1000"/>
                  </a:spcBef>
                  <a:buBlip>
                    <a:blip r:embed="rId1"/>
                  </a:buBlip>
                </a:pPr>
                <a:r>
                  <a:rPr lang="en-US" altLang="zh-CN" sz="1800" dirty="0">
                    <a:latin typeface="Calibri" panose="020F0502020204030204" pitchFamily="34" charset="0"/>
                  </a:rPr>
                  <a:t>Approach 2:data volume, UPF EC information, and RAN reporting</a:t>
                </a:r>
                <a:endParaRPr lang="en-US" altLang="zh-CN" sz="1800" dirty="0">
                  <a:latin typeface="Calibri" panose="020F0502020204030204" pitchFamily="34" charset="0"/>
                </a:endParaRPr>
              </a:p>
              <a:p>
                <a:pPr marL="0" lvl="1" indent="0">
                  <a:spcBef>
                    <a:spcPts val="1000"/>
                  </a:spcBef>
                  <a:buNone/>
                </a:pPr>
                <a:r>
                  <a:rPr lang="en-US" altLang="zh-CN" sz="1800" dirty="0" err="1">
                    <a:latin typeface="Calibri" panose="020F0502020204030204" pitchFamily="34" charset="0"/>
                  </a:rPr>
                  <a:t>EC</a:t>
                </a:r>
                <a:r>
                  <a:rPr lang="en-US" altLang="zh-CN" sz="1800" baseline="-25000" dirty="0" err="1">
                    <a:latin typeface="Calibri" panose="020F0502020204030204" pitchFamily="34" charset="0"/>
                  </a:rPr>
                  <a:t>upf,ue</a:t>
                </a:r>
                <a:r>
                  <a:rPr lang="en-US" altLang="zh-CN" sz="1800" dirty="0">
                    <a:latin typeface="Calibri" panose="020F0502020204030204" pitchFamily="34" charset="0"/>
                  </a:rPr>
                  <a:t>=</a:t>
                </a:r>
                <a14:m>
                  <m:oMath xmlns:m="http://schemas.openxmlformats.org/officeDocument/2006/math">
                    <m:f>
                      <m:fPr>
                        <m:ctrlPr>
                          <a:rPr lang="en-US" altLang="zh-CN" sz="1800" i="1">
                            <a:latin typeface="Cambria Math" panose="02040503050406030204" pitchFamily="18" charset="0"/>
                          </a:rPr>
                        </m:ctrlPr>
                      </m:fPr>
                      <m:num>
                        <m:r>
                          <a:rPr lang="en-US" altLang="zh-CN" sz="1800">
                            <a:latin typeface="Cambria Math" panose="02040503050406030204" pitchFamily="18" charset="0"/>
                          </a:rPr>
                          <m:t>𝐷𝑉</m:t>
                        </m:r>
                        <m:r>
                          <m:rPr>
                            <m:sty m:val="p"/>
                          </m:rPr>
                          <a:rPr lang="en-US" altLang="zh-CN" sz="1800" b="0" i="0" baseline="-25000" smtClean="0">
                            <a:latin typeface="Cambria Math" panose="02040503050406030204" pitchFamily="18" charset="0"/>
                          </a:rPr>
                          <m:t>upf</m:t>
                        </m:r>
                        <m:r>
                          <a:rPr lang="en-US" altLang="zh-CN" sz="1800" baseline="-25000">
                            <a:latin typeface="Cambria Math" panose="02040503050406030204" pitchFamily="18" charset="0"/>
                          </a:rPr>
                          <m:t>,</m:t>
                        </m:r>
                        <m:r>
                          <m:rPr>
                            <m:sty m:val="p"/>
                          </m:rPr>
                          <a:rPr lang="en-US" altLang="zh-CN" sz="1800" b="0" i="0" baseline="-25000" smtClean="0">
                            <a:latin typeface="Cambria Math" panose="02040503050406030204" pitchFamily="18" charset="0"/>
                          </a:rPr>
                          <m:t>ue</m:t>
                        </m:r>
                      </m:num>
                      <m:den>
                        <m:r>
                          <a:rPr lang="en-US" altLang="zh-CN" sz="1800">
                            <a:latin typeface="Cambria Math" panose="02040503050406030204" pitchFamily="18" charset="0"/>
                          </a:rPr>
                          <m:t>𝐷𝑉</m:t>
                        </m:r>
                        <m:r>
                          <m:rPr>
                            <m:sty m:val="p"/>
                          </m:rPr>
                          <a:rPr lang="en-US" altLang="zh-CN" sz="1800" b="0" i="0" baseline="-25000" smtClean="0">
                            <a:latin typeface="Cambria Math" panose="02040503050406030204" pitchFamily="18" charset="0"/>
                          </a:rPr>
                          <m:t>upf</m:t>
                        </m:r>
                      </m:den>
                    </m:f>
                  </m:oMath>
                </a14:m>
                <a:r>
                  <a:rPr lang="en-US" altLang="zh-CN" sz="1800" dirty="0">
                    <a:latin typeface="Calibri" panose="020F0502020204030204" pitchFamily="34" charset="0"/>
                  </a:rPr>
                  <a:t>*</a:t>
                </a:r>
                <a:r>
                  <a:rPr lang="en-US" altLang="zh-CN" sz="1800" dirty="0" err="1">
                    <a:latin typeface="Calibri" panose="020F0502020204030204" pitchFamily="34" charset="0"/>
                  </a:rPr>
                  <a:t>EC</a:t>
                </a:r>
                <a:r>
                  <a:rPr lang="en-US" altLang="zh-CN" sz="1800" baseline="-25000" dirty="0" err="1">
                    <a:latin typeface="Calibri" panose="020F0502020204030204" pitchFamily="34" charset="0"/>
                  </a:rPr>
                  <a:t>upf</a:t>
                </a:r>
                <a:r>
                  <a:rPr lang="en-US" altLang="zh-CN" sz="1800" baseline="-25000" dirty="0">
                    <a:latin typeface="Calibri" panose="020F0502020204030204" pitchFamily="34" charset="0"/>
                  </a:rPr>
                  <a:t>,  </a:t>
                </a:r>
                <a:r>
                  <a:rPr lang="en-US" altLang="zh-CN" sz="1800" dirty="0" err="1">
                    <a:solidFill>
                      <a:srgbClr val="FF0000"/>
                    </a:solidFill>
                    <a:latin typeface="Calibri" panose="020F0502020204030204" pitchFamily="34" charset="0"/>
                  </a:rPr>
                  <a:t>EC</a:t>
                </a:r>
                <a:r>
                  <a:rPr lang="en-US" altLang="zh-CN" sz="1800" baseline="-25000" dirty="0" err="1">
                    <a:solidFill>
                      <a:srgbClr val="FF0000"/>
                    </a:solidFill>
                    <a:latin typeface="Calibri" panose="020F0502020204030204" pitchFamily="34" charset="0"/>
                  </a:rPr>
                  <a:t>ran,ue</a:t>
                </a:r>
                <a:r>
                  <a:rPr lang="en-US" altLang="zh-CN" sz="1800" dirty="0">
                    <a:solidFill>
                      <a:srgbClr val="FF0000"/>
                    </a:solidFill>
                    <a:latin typeface="Calibri" panose="020F0502020204030204" pitchFamily="34" charset="0"/>
                  </a:rPr>
                  <a:t>=RAN reporting</a:t>
                </a:r>
                <a:endParaRPr lang="en-US" altLang="zh-CN" sz="1800" dirty="0">
                  <a:solidFill>
                    <a:srgbClr val="FF0000"/>
                  </a:solidFill>
                  <a:latin typeface="Calibri" panose="020F0502020204030204" pitchFamily="34" charset="0"/>
                </a:endParaRPr>
              </a:p>
              <a:p>
                <a:pPr lvl="1"/>
                <a:r>
                  <a:rPr lang="en-US" altLang="zh-CN" sz="1800" dirty="0" err="1">
                    <a:latin typeface="Calibri" panose="020F0502020204030204" pitchFamily="34" charset="0"/>
                  </a:rPr>
                  <a:t>EC</a:t>
                </a:r>
                <a:r>
                  <a:rPr lang="en-US" altLang="zh-CN" sz="1800" baseline="-25000" dirty="0" err="1">
                    <a:latin typeface="Calibri" panose="020F0502020204030204" pitchFamily="34" charset="0"/>
                  </a:rPr>
                  <a:t>upf</a:t>
                </a:r>
                <a:r>
                  <a:rPr lang="en-US" altLang="zh-CN" sz="1800" baseline="-25000" dirty="0">
                    <a:latin typeface="Calibri" panose="020F0502020204030204" pitchFamily="34" charset="0"/>
                  </a:rPr>
                  <a:t> </a:t>
                </a:r>
                <a:r>
                  <a:rPr lang="en-US" altLang="zh-CN" sz="1800" dirty="0">
                    <a:latin typeface="Calibri" panose="020F0502020204030204" pitchFamily="34" charset="0"/>
                  </a:rPr>
                  <a:t>is from OAM.</a:t>
                </a:r>
                <a:endParaRPr lang="en-US" altLang="zh-CN" sz="1800" dirty="0">
                  <a:latin typeface="Calibri" panose="020F0502020204030204" pitchFamily="34" charset="0"/>
                </a:endParaRPr>
              </a:p>
              <a:p>
                <a:pPr lvl="1"/>
                <a:r>
                  <a:rPr lang="en-US" altLang="zh-CN" sz="1800" dirty="0">
                    <a:latin typeface="Calibri" panose="020F0502020204030204" pitchFamily="34" charset="0"/>
                    <a:cs typeface="Calibri" panose="020F0502020204030204" pitchFamily="34" charset="0"/>
                  </a:rPr>
                  <a:t> </a:t>
                </a:r>
                <a:r>
                  <a:rPr lang="en-US" altLang="zh-CN" sz="1800" dirty="0" err="1">
                    <a:latin typeface="Calibri" panose="020F0502020204030204" pitchFamily="34" charset="0"/>
                    <a:cs typeface="Calibri" panose="020F0502020204030204" pitchFamily="34" charset="0"/>
                  </a:rPr>
                  <a:t>DV</a:t>
                </a:r>
                <a:r>
                  <a:rPr lang="en-US" altLang="zh-CN" sz="1800" baseline="-25000" dirty="0" err="1">
                    <a:latin typeface="Calibri" panose="020F0502020204030204" pitchFamily="34" charset="0"/>
                    <a:cs typeface="Calibri" panose="020F0502020204030204" pitchFamily="34" charset="0"/>
                  </a:rPr>
                  <a:t>upf</a:t>
                </a:r>
                <a:r>
                  <a:rPr lang="en-US" altLang="zh-CN" sz="1800" baseline="-25000" dirty="0">
                    <a:latin typeface="Calibri" panose="020F0502020204030204" pitchFamily="34" charset="0"/>
                    <a:cs typeface="Calibri" panose="020F0502020204030204" pitchFamily="34" charset="0"/>
                  </a:rPr>
                  <a:t>, </a:t>
                </a:r>
                <a:r>
                  <a:rPr lang="en-US" altLang="zh-CN" sz="1800" baseline="-25000" dirty="0" err="1">
                    <a:latin typeface="Calibri" panose="020F0502020204030204" pitchFamily="34" charset="0"/>
                    <a:cs typeface="Calibri" panose="020F0502020204030204" pitchFamily="34" charset="0"/>
                  </a:rPr>
                  <a:t>ue</a:t>
                </a:r>
                <a:r>
                  <a:rPr lang="en-US" altLang="zh-CN" sz="1800" dirty="0" err="1">
                    <a:latin typeface="Calibri" panose="020F0502020204030204" pitchFamily="34" charset="0"/>
                    <a:cs typeface="Calibri" panose="020F0502020204030204" pitchFamily="34" charset="0"/>
                  </a:rPr>
                  <a:t>are</a:t>
                </a:r>
                <a:r>
                  <a:rPr lang="en-US" altLang="zh-CN" sz="1800" dirty="0">
                    <a:latin typeface="Calibri" panose="020F0502020204030204" pitchFamily="34" charset="0"/>
                    <a:cs typeface="Calibri" panose="020F0502020204030204" pitchFamily="34" charset="0"/>
                  </a:rPr>
                  <a:t> from UPF</a:t>
                </a:r>
                <a:endParaRPr lang="en-US" altLang="zh-CN" sz="1800" dirty="0">
                  <a:latin typeface="Calibri" panose="020F0502020204030204" pitchFamily="34" charset="0"/>
                  <a:cs typeface="Calibri" panose="020F0502020204030204" pitchFamily="34" charset="0"/>
                </a:endParaRPr>
              </a:p>
            </p:txBody>
          </p:sp>
        </mc:Choice>
        <mc:Fallback>
          <p:sp>
            <p:nvSpPr>
              <p:cNvPr id="5" name="Content Placeholder 2"/>
              <p:cNvSpPr txBox="1">
                <a:spLocks noRot="1" noChangeAspect="1" noMove="1" noResize="1" noEditPoints="1" noAdjustHandles="1" noChangeArrowheads="1" noChangeShapeType="1" noTextEdit="1"/>
              </p:cNvSpPr>
              <p:nvPr/>
            </p:nvSpPr>
            <p:spPr bwMode="auto">
              <a:xfrm>
                <a:off x="966866" y="1295120"/>
                <a:ext cx="10914049" cy="4464657"/>
              </a:xfrm>
              <a:prstGeom prst="rect">
                <a:avLst/>
              </a:prstGeom>
              <a:blipFill rotWithShape="1">
                <a:blip r:embed="rId2"/>
                <a:stretch>
                  <a:fillRect l="-4" t="-8" r="1" b="7"/>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Tree>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0" y="-188649"/>
            <a:ext cx="9785023" cy="1325563"/>
          </a:xfrm>
        </p:spPr>
        <p:txBody>
          <a:bodyPr/>
          <a:lstStyle/>
          <a:p>
            <a:r>
              <a:rPr lang="en-US" altLang="zh-CN" sz="2800" dirty="0">
                <a:sym typeface="+mn-ea"/>
              </a:rPr>
              <a:t>Annex</a:t>
            </a:r>
            <a:r>
              <a:rPr lang="en-US" altLang="zh-CN" sz="2800" dirty="0"/>
              <a:t>-</a:t>
            </a:r>
            <a:r>
              <a:rPr lang="en-US" altLang="zh-CN" sz="2800" dirty="0">
                <a:latin typeface="Calibri" panose="020F0502020204030204" pitchFamily="34" charset="0"/>
                <a:cs typeface="Calibri" panose="020F0502020204030204" pitchFamily="34" charset="0"/>
              </a:rPr>
              <a:t> 5GC functionality-determined by SA2</a:t>
            </a:r>
            <a:endParaRPr lang="zh-CN" altLang="en-US" sz="2800" dirty="0"/>
          </a:p>
        </p:txBody>
      </p:sp>
      <mc:AlternateContent xmlns:mc="http://schemas.openxmlformats.org/markup-compatibility/2006">
        <mc:Choice xmlns:a14="http://schemas.microsoft.com/office/drawing/2010/main" Requires="a14">
          <p:sp>
            <p:nvSpPr>
              <p:cNvPr id="5" name="Content Placeholder 2"/>
              <p:cNvSpPr txBox="1"/>
              <p:nvPr/>
            </p:nvSpPr>
            <p:spPr bwMode="auto">
              <a:xfrm>
                <a:off x="5269495" y="1295120"/>
                <a:ext cx="6611420" cy="4464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marL="228600" indent="-228600" algn="l" rtl="0" eaLnBrk="0" fontAlgn="base" hangingPunct="0">
                  <a:lnSpc>
                    <a:spcPct val="90000"/>
                  </a:lnSpc>
                  <a:spcBef>
                    <a:spcPts val="1000"/>
                  </a:spcBef>
                  <a:spcAft>
                    <a:spcPct val="0"/>
                  </a:spcAft>
                  <a:buBlip>
                    <a:blip r:embed="rId1"/>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800" dirty="0">
                    <a:latin typeface="Calibri" panose="020F0502020204030204" pitchFamily="34" charset="0"/>
                  </a:rPr>
                  <a:t>New NF EECF</a:t>
                </a:r>
                <a:endParaRPr lang="en-US" altLang="zh-CN" sz="1800" dirty="0">
                  <a:latin typeface="Calibri" panose="020F0502020204030204" pitchFamily="34" charset="0"/>
                </a:endParaRPr>
              </a:p>
              <a:p>
                <a:r>
                  <a:rPr lang="en-US" altLang="zh-CN" sz="1800" dirty="0">
                    <a:latin typeface="Calibri" panose="020F0502020204030204" pitchFamily="34" charset="0"/>
                  </a:rPr>
                  <a:t>New NEF exposure services</a:t>
                </a:r>
                <a:endParaRPr lang="en-US" altLang="zh-CN" sz="1800" dirty="0">
                  <a:latin typeface="Calibri" panose="020F0502020204030204" pitchFamily="34" charset="0"/>
                </a:endParaRPr>
              </a:p>
              <a:p>
                <a:r>
                  <a:rPr lang="en-US" altLang="zh-CN" sz="1800" dirty="0">
                    <a:latin typeface="Calibri" panose="020F0502020204030204" pitchFamily="34" charset="0"/>
                  </a:rPr>
                  <a:t>EECF do the calculation.</a:t>
                </a:r>
                <a:endParaRPr lang="en-US" altLang="zh-CN" sz="1800" dirty="0">
                  <a:latin typeface="Calibri" panose="020F0502020204030204" pitchFamily="34" charset="0"/>
                </a:endParaRPr>
              </a:p>
              <a:p>
                <a:r>
                  <a:rPr lang="en-US" altLang="zh-CN" sz="1800" dirty="0">
                    <a:latin typeface="Calibri" panose="020F0502020204030204" pitchFamily="34" charset="0"/>
                  </a:rPr>
                  <a:t>Approach 1: data volume and NF EC information </a:t>
                </a:r>
                <a:r>
                  <a:rPr lang="en-US" altLang="zh-CN" sz="1800" dirty="0" err="1">
                    <a:latin typeface="Calibri" panose="020F0502020204030204" pitchFamily="34" charset="0"/>
                  </a:rPr>
                  <a:t>EC</a:t>
                </a:r>
                <a:r>
                  <a:rPr lang="en-US" altLang="zh-CN" sz="1800" baseline="-25000" dirty="0" err="1">
                    <a:latin typeface="Calibri" panose="020F0502020204030204" pitchFamily="34" charset="0"/>
                  </a:rPr>
                  <a:t>upf,ue</a:t>
                </a:r>
                <a:r>
                  <a:rPr lang="en-US" altLang="zh-CN" sz="1800" dirty="0">
                    <a:latin typeface="Calibri" panose="020F0502020204030204" pitchFamily="34" charset="0"/>
                  </a:rPr>
                  <a:t>=</a:t>
                </a:r>
                <a14:m>
                  <m:oMath xmlns:m="http://schemas.openxmlformats.org/officeDocument/2006/math">
                    <m:f>
                      <m:fPr>
                        <m:ctrlPr>
                          <a:rPr lang="en-US" altLang="zh-CN" sz="1800" i="1" smtClean="0">
                            <a:latin typeface="Cambria Math" panose="02040503050406030204" pitchFamily="18" charset="0"/>
                          </a:rPr>
                        </m:ctrlPr>
                      </m:fPr>
                      <m:num>
                        <m:r>
                          <a:rPr lang="en-US" altLang="zh-CN" sz="1800" i="1">
                            <a:latin typeface="Cambria Math" panose="02040503050406030204" pitchFamily="18" charset="0"/>
                          </a:rPr>
                          <m:t>𝐷𝑉</m:t>
                        </m:r>
                        <m:r>
                          <a:rPr lang="en-US" altLang="zh-CN" sz="1800" b="0" i="1" baseline="-25000" smtClean="0">
                            <a:latin typeface="Cambria Math" panose="02040503050406030204" pitchFamily="18" charset="0"/>
                          </a:rPr>
                          <m:t>𝑢𝑝𝑓</m:t>
                        </m:r>
                        <m:r>
                          <a:rPr lang="en-US" altLang="zh-CN" sz="1800" i="1" baseline="-25000">
                            <a:latin typeface="Cambria Math" panose="02040503050406030204" pitchFamily="18" charset="0"/>
                          </a:rPr>
                          <m:t>,</m:t>
                        </m:r>
                        <m:r>
                          <a:rPr lang="en-US" altLang="zh-CN" sz="1800" b="0" i="1" baseline="-25000" smtClean="0">
                            <a:latin typeface="Cambria Math" panose="02040503050406030204" pitchFamily="18" charset="0"/>
                          </a:rPr>
                          <m:t>𝑢𝑒</m:t>
                        </m:r>
                      </m:num>
                      <m:den>
                        <m:r>
                          <a:rPr lang="en-US" altLang="zh-CN" sz="1800" i="1" smtClean="0">
                            <a:latin typeface="Cambria Math" panose="02040503050406030204" pitchFamily="18" charset="0"/>
                          </a:rPr>
                          <m:t>𝐷𝑉</m:t>
                        </m:r>
                        <m:r>
                          <a:rPr lang="en-US" altLang="zh-CN" sz="1800" b="0" i="1" baseline="-25000" smtClean="0">
                            <a:latin typeface="Cambria Math" panose="02040503050406030204" pitchFamily="18" charset="0"/>
                          </a:rPr>
                          <m:t>𝑢𝑝𝑓</m:t>
                        </m:r>
                      </m:den>
                    </m:f>
                  </m:oMath>
                </a14:m>
                <a:r>
                  <a:rPr lang="en-US" altLang="zh-CN" sz="1800" dirty="0">
                    <a:latin typeface="Calibri" panose="020F0502020204030204" pitchFamily="34" charset="0"/>
                  </a:rPr>
                  <a:t>*</a:t>
                </a:r>
                <a:r>
                  <a:rPr lang="en-US" altLang="zh-CN" sz="1800" dirty="0" err="1">
                    <a:latin typeface="Calibri" panose="020F0502020204030204" pitchFamily="34" charset="0"/>
                  </a:rPr>
                  <a:t>Ec</a:t>
                </a:r>
                <a:r>
                  <a:rPr lang="en-US" altLang="zh-CN" sz="1800" baseline="-25000" dirty="0" err="1">
                    <a:latin typeface="Calibri" panose="020F0502020204030204" pitchFamily="34" charset="0"/>
                  </a:rPr>
                  <a:t>upf</a:t>
                </a:r>
                <a:r>
                  <a:rPr lang="zh-CN" altLang="en-US" sz="1800" baseline="-25000" dirty="0">
                    <a:latin typeface="Calibri" panose="020F0502020204030204" pitchFamily="34" charset="0"/>
                  </a:rPr>
                  <a:t>，</a:t>
                </a:r>
                <a:r>
                  <a:rPr lang="en-US" altLang="zh-CN" sz="1800" dirty="0">
                    <a:latin typeface="Calibri" panose="020F0502020204030204" pitchFamily="34" charset="0"/>
                  </a:rPr>
                  <a:t> </a:t>
                </a:r>
                <a:r>
                  <a:rPr lang="en-US" altLang="zh-CN" sz="1800" dirty="0">
                    <a:solidFill>
                      <a:srgbClr val="FF0000"/>
                    </a:solidFill>
                    <a:latin typeface="Calibri" panose="020F0502020204030204" pitchFamily="34" charset="0"/>
                  </a:rPr>
                  <a:t>EC</a:t>
                </a:r>
                <a:r>
                  <a:rPr lang="en-US" altLang="zh-CN" sz="1800" baseline="-25000" dirty="0" err="1">
                    <a:solidFill>
                      <a:srgbClr val="FF0000"/>
                    </a:solidFill>
                    <a:latin typeface="Calibri" panose="020F0502020204030204" pitchFamily="34" charset="0"/>
                  </a:rPr>
                  <a:t>ran,ue</a:t>
                </a:r>
                <a:r>
                  <a:rPr lang="en-US" altLang="zh-CN" sz="1800" dirty="0">
                    <a:solidFill>
                      <a:srgbClr val="FF0000"/>
                    </a:solidFill>
                    <a:latin typeface="Calibri" panose="020F0502020204030204" pitchFamily="34" charset="0"/>
                  </a:rPr>
                  <a:t>=</a:t>
                </a:r>
                <a:r>
                  <a:rPr lang="en-US" altLang="zh-CN" sz="1800" dirty="0">
                    <a:solidFill>
                      <a:srgbClr val="FF0000"/>
                    </a:solidFill>
                  </a:rPr>
                  <a:t> </a:t>
                </a:r>
                <a14:m>
                  <m:oMath xmlns:m="http://schemas.openxmlformats.org/officeDocument/2006/math">
                    <m:f>
                      <m:fPr>
                        <m:ctrlPr>
                          <a:rPr lang="en-US" altLang="zh-CN" sz="1800" i="1">
                            <a:solidFill>
                              <a:srgbClr val="FF0000"/>
                            </a:solidFill>
                            <a:latin typeface="Cambria Math" panose="02040503050406030204" pitchFamily="18" charset="0"/>
                          </a:rPr>
                        </m:ctrlPr>
                      </m:fPr>
                      <m:num>
                        <m:r>
                          <a:rPr lang="en-US" altLang="zh-CN" sz="1800" i="1">
                            <a:solidFill>
                              <a:srgbClr val="FF0000"/>
                            </a:solidFill>
                            <a:latin typeface="Cambria Math" panose="02040503050406030204" pitchFamily="18" charset="0"/>
                          </a:rPr>
                          <m:t>𝐷𝑉</m:t>
                        </m:r>
                        <m:r>
                          <m:rPr>
                            <m:sty m:val="p"/>
                          </m:rPr>
                          <a:rPr lang="en-US" altLang="zh-CN" sz="1800" i="1" baseline="-25000" smtClean="0">
                            <a:solidFill>
                              <a:srgbClr val="FF0000"/>
                            </a:solidFill>
                            <a:latin typeface="Cambria Math" panose="02040503050406030204" pitchFamily="18" charset="0"/>
                          </a:rPr>
                          <m:t>RAN</m:t>
                        </m:r>
                        <m:r>
                          <a:rPr lang="en-US" altLang="zh-CN" sz="1800" i="1" baseline="-25000">
                            <a:solidFill>
                              <a:srgbClr val="FF0000"/>
                            </a:solidFill>
                            <a:latin typeface="Cambria Math" panose="02040503050406030204" pitchFamily="18" charset="0"/>
                          </a:rPr>
                          <m:t>,</m:t>
                        </m:r>
                        <m:r>
                          <a:rPr lang="en-US" altLang="zh-CN" sz="1800" i="1" baseline="-25000">
                            <a:solidFill>
                              <a:srgbClr val="FF0000"/>
                            </a:solidFill>
                            <a:latin typeface="Cambria Math" panose="02040503050406030204" pitchFamily="18" charset="0"/>
                          </a:rPr>
                          <m:t>𝑢𝑒</m:t>
                        </m:r>
                      </m:num>
                      <m:den>
                        <m:r>
                          <a:rPr lang="en-US" altLang="zh-CN" sz="1800" i="1">
                            <a:solidFill>
                              <a:srgbClr val="FF0000"/>
                            </a:solidFill>
                            <a:latin typeface="Cambria Math" panose="02040503050406030204" pitchFamily="18" charset="0"/>
                          </a:rPr>
                          <m:t>𝐷𝑉</m:t>
                        </m:r>
                        <m:r>
                          <m:rPr>
                            <m:sty m:val="p"/>
                          </m:rPr>
                          <a:rPr lang="en-US" altLang="zh-CN" sz="1800" i="1" baseline="-25000" smtClean="0">
                            <a:solidFill>
                              <a:srgbClr val="FF0000"/>
                            </a:solidFill>
                            <a:latin typeface="Cambria Math" panose="02040503050406030204" pitchFamily="18" charset="0"/>
                          </a:rPr>
                          <m:t>RAN</m:t>
                        </m:r>
                      </m:den>
                    </m:f>
                  </m:oMath>
                </a14:m>
                <a:r>
                  <a:rPr lang="en-US" altLang="zh-CN" sz="1800" dirty="0">
                    <a:solidFill>
                      <a:srgbClr val="FF0000"/>
                    </a:solidFill>
                    <a:latin typeface="Calibri" panose="020F0502020204030204" pitchFamily="34" charset="0"/>
                  </a:rPr>
                  <a:t>*</a:t>
                </a:r>
                <a:r>
                  <a:rPr lang="en-US" altLang="zh-CN" sz="1800" dirty="0" err="1">
                    <a:solidFill>
                      <a:srgbClr val="FF0000"/>
                    </a:solidFill>
                    <a:latin typeface="Calibri" panose="020F0502020204030204" pitchFamily="34" charset="0"/>
                  </a:rPr>
                  <a:t>EC</a:t>
                </a:r>
                <a:r>
                  <a:rPr lang="en-US" altLang="zh-CN" sz="1800" baseline="-25000" dirty="0" err="1">
                    <a:solidFill>
                      <a:srgbClr val="FF0000"/>
                    </a:solidFill>
                    <a:latin typeface="Calibri" panose="020F0502020204030204" pitchFamily="34" charset="0"/>
                  </a:rPr>
                  <a:t>ran</a:t>
                </a:r>
                <a:endParaRPr lang="en-US" altLang="zh-CN" sz="1800" baseline="-25000" dirty="0">
                  <a:latin typeface="Calibri" panose="020F0502020204030204" pitchFamily="34" charset="0"/>
                </a:endParaRPr>
              </a:p>
              <a:p>
                <a:pPr lvl="1"/>
                <a:r>
                  <a:rPr lang="en-US" altLang="zh-CN" sz="1400" dirty="0" err="1">
                    <a:latin typeface="Calibri" panose="020F0502020204030204" pitchFamily="34" charset="0"/>
                  </a:rPr>
                  <a:t>EC</a:t>
                </a:r>
                <a:r>
                  <a:rPr lang="en-US" altLang="zh-CN" sz="1400" baseline="-25000" dirty="0" err="1">
                    <a:latin typeface="Calibri" panose="020F0502020204030204" pitchFamily="34" charset="0"/>
                  </a:rPr>
                  <a:t>upf</a:t>
                </a:r>
                <a:r>
                  <a:rPr lang="en-US" altLang="zh-CN" sz="1400" baseline="-25000" dirty="0">
                    <a:latin typeface="Calibri" panose="020F0502020204030204" pitchFamily="34" charset="0"/>
                  </a:rPr>
                  <a:t> , </a:t>
                </a:r>
                <a:r>
                  <a:rPr lang="en-US" altLang="zh-CN" sz="1400" dirty="0" err="1">
                    <a:latin typeface="Calibri" panose="020F0502020204030204" pitchFamily="34" charset="0"/>
                  </a:rPr>
                  <a:t>DV</a:t>
                </a:r>
                <a:r>
                  <a:rPr lang="en-US" altLang="zh-CN" sz="1400" baseline="-25000" dirty="0" err="1">
                    <a:latin typeface="Calibri" panose="020F0502020204030204" pitchFamily="34" charset="0"/>
                  </a:rPr>
                  <a:t>ran</a:t>
                </a:r>
                <a:r>
                  <a:rPr lang="en-US" altLang="zh-CN" sz="1400" dirty="0">
                    <a:latin typeface="Calibri" panose="020F0502020204030204" pitchFamily="34" charset="0"/>
                  </a:rPr>
                  <a:t>, </a:t>
                </a:r>
                <a:r>
                  <a:rPr lang="en-US" altLang="zh-CN" sz="1400" dirty="0" err="1">
                    <a:latin typeface="Calibri" panose="020F0502020204030204" pitchFamily="34" charset="0"/>
                  </a:rPr>
                  <a:t>EC</a:t>
                </a:r>
                <a:r>
                  <a:rPr lang="en-US" altLang="zh-CN" sz="1400" baseline="-25000" dirty="0" err="1">
                    <a:latin typeface="Calibri" panose="020F0502020204030204" pitchFamily="34" charset="0"/>
                  </a:rPr>
                  <a:t>ran</a:t>
                </a:r>
                <a:r>
                  <a:rPr lang="en-US" altLang="zh-CN" sz="1400" baseline="-25000" dirty="0">
                    <a:latin typeface="Calibri" panose="020F0502020204030204" pitchFamily="34" charset="0"/>
                  </a:rPr>
                  <a:t> </a:t>
                </a:r>
                <a:r>
                  <a:rPr lang="en-US" altLang="zh-CN" sz="1400" dirty="0">
                    <a:latin typeface="Calibri" panose="020F0502020204030204" pitchFamily="34" charset="0"/>
                  </a:rPr>
                  <a:t>are from OAM, and the SMF ID is provided from UDM to EECF. RAN ID is provided from AMF to EECF.</a:t>
                </a:r>
                <a:endParaRPr lang="en-US" altLang="zh-CN" sz="1400" dirty="0">
                  <a:latin typeface="Calibri" panose="020F0502020204030204" pitchFamily="34" charset="0"/>
                </a:endParaRPr>
              </a:p>
              <a:p>
                <a:pPr lvl="1"/>
                <a:r>
                  <a:rPr lang="en-US" altLang="zh-CN" sz="1800" dirty="0">
                    <a:latin typeface="Calibri" panose="020F0502020204030204" pitchFamily="34" charset="0"/>
                    <a:cs typeface="Calibri" panose="020F0502020204030204" pitchFamily="34" charset="0"/>
                  </a:rPr>
                  <a:t> </a:t>
                </a:r>
                <a:r>
                  <a:rPr lang="en-US" altLang="zh-CN" sz="1800" dirty="0" err="1">
                    <a:latin typeface="Calibri" panose="020F0502020204030204" pitchFamily="34" charset="0"/>
                    <a:cs typeface="Calibri" panose="020F0502020204030204" pitchFamily="34" charset="0"/>
                  </a:rPr>
                  <a:t>DV</a:t>
                </a:r>
                <a:r>
                  <a:rPr lang="en-US" altLang="zh-CN" sz="1800" baseline="-25000" dirty="0" err="1">
                    <a:latin typeface="Calibri" panose="020F0502020204030204" pitchFamily="34" charset="0"/>
                    <a:cs typeface="Calibri" panose="020F0502020204030204" pitchFamily="34" charset="0"/>
                  </a:rPr>
                  <a:t>upf</a:t>
                </a:r>
                <a:r>
                  <a:rPr lang="en-US" altLang="zh-CN" sz="1800" baseline="-25000" dirty="0">
                    <a:latin typeface="Calibri" panose="020F0502020204030204" pitchFamily="34" charset="0"/>
                    <a:cs typeface="Calibri" panose="020F0502020204030204" pitchFamily="34" charset="0"/>
                  </a:rPr>
                  <a:t>, </a:t>
                </a:r>
                <a:r>
                  <a:rPr lang="en-US" altLang="zh-CN" sz="1800" baseline="-25000" dirty="0" err="1">
                    <a:latin typeface="Calibri" panose="020F0502020204030204" pitchFamily="34" charset="0"/>
                    <a:cs typeface="Calibri" panose="020F0502020204030204" pitchFamily="34" charset="0"/>
                  </a:rPr>
                  <a:t>ue</a:t>
                </a:r>
                <a:r>
                  <a:rPr lang="en-US" altLang="zh-CN" sz="1800" dirty="0">
                    <a:latin typeface="Calibri" panose="020F0502020204030204" pitchFamily="34" charset="0"/>
                    <a:cs typeface="Calibri" panose="020F0502020204030204" pitchFamily="34" charset="0"/>
                  </a:rPr>
                  <a:t>=</a:t>
                </a:r>
                <a:r>
                  <a:rPr lang="en-US" altLang="zh-CN" sz="1800" dirty="0" err="1">
                    <a:latin typeface="Calibri" panose="020F0502020204030204" pitchFamily="34" charset="0"/>
                    <a:cs typeface="Calibri" panose="020F0502020204030204" pitchFamily="34" charset="0"/>
                  </a:rPr>
                  <a:t>DV</a:t>
                </a:r>
                <a:r>
                  <a:rPr lang="en-US" altLang="zh-CN" sz="1800" baseline="-25000" dirty="0" err="1">
                    <a:latin typeface="Calibri" panose="020F0502020204030204" pitchFamily="34" charset="0"/>
                    <a:cs typeface="Calibri" panose="020F0502020204030204" pitchFamily="34" charset="0"/>
                  </a:rPr>
                  <a:t>ran,ue</a:t>
                </a:r>
                <a:r>
                  <a:rPr lang="en-US" altLang="zh-CN" sz="1800" dirty="0">
                    <a:latin typeface="Calibri" panose="020F0502020204030204" pitchFamily="34" charset="0"/>
                    <a:cs typeface="Calibri" panose="020F0502020204030204" pitchFamily="34" charset="0"/>
                  </a:rPr>
                  <a:t> are from UPF(I-UPF and PSA UPF)</a:t>
                </a:r>
                <a:endParaRPr lang="en-US" altLang="zh-CN" sz="1800" dirty="0">
                  <a:latin typeface="Calibri" panose="020F0502020204030204" pitchFamily="34" charset="0"/>
                  <a:cs typeface="Calibri" panose="020F0502020204030204" pitchFamily="34" charset="0"/>
                </a:endParaRPr>
              </a:p>
              <a:p>
                <a:pPr marL="228600" lvl="1">
                  <a:spcBef>
                    <a:spcPts val="1000"/>
                  </a:spcBef>
                  <a:buBlip>
                    <a:blip r:embed="rId1"/>
                  </a:buBlip>
                </a:pPr>
                <a:r>
                  <a:rPr lang="en-US" altLang="zh-CN" sz="1800" dirty="0">
                    <a:latin typeface="Calibri" panose="020F0502020204030204" pitchFamily="34" charset="0"/>
                  </a:rPr>
                  <a:t>Approach 2:data volume, UPF EC information, and RAN reporting</a:t>
                </a:r>
                <a:endParaRPr lang="en-US" altLang="zh-CN" sz="1800" dirty="0">
                  <a:latin typeface="Calibri" panose="020F0502020204030204" pitchFamily="34" charset="0"/>
                </a:endParaRPr>
              </a:p>
              <a:p>
                <a:pPr marL="0" lvl="1" indent="0">
                  <a:spcBef>
                    <a:spcPts val="1000"/>
                  </a:spcBef>
                  <a:buNone/>
                </a:pPr>
                <a:r>
                  <a:rPr lang="en-US" altLang="zh-CN" sz="1800" dirty="0" err="1">
                    <a:latin typeface="Calibri" panose="020F0502020204030204" pitchFamily="34" charset="0"/>
                  </a:rPr>
                  <a:t>EC</a:t>
                </a:r>
                <a:r>
                  <a:rPr lang="en-US" altLang="zh-CN" sz="1800" baseline="-25000" dirty="0" err="1">
                    <a:latin typeface="Calibri" panose="020F0502020204030204" pitchFamily="34" charset="0"/>
                  </a:rPr>
                  <a:t>upf,ue</a:t>
                </a:r>
                <a:r>
                  <a:rPr lang="en-US" altLang="zh-CN" sz="1800" dirty="0">
                    <a:latin typeface="Calibri" panose="020F0502020204030204" pitchFamily="34" charset="0"/>
                  </a:rPr>
                  <a:t>=</a:t>
                </a:r>
                <a14:m>
                  <m:oMath xmlns:m="http://schemas.openxmlformats.org/officeDocument/2006/math">
                    <m:f>
                      <m:fPr>
                        <m:ctrlPr>
                          <a:rPr lang="en-US" altLang="zh-CN" sz="1800" i="1">
                            <a:latin typeface="Cambria Math" panose="02040503050406030204" pitchFamily="18" charset="0"/>
                          </a:rPr>
                        </m:ctrlPr>
                      </m:fPr>
                      <m:num>
                        <m:r>
                          <a:rPr lang="en-US" altLang="zh-CN" sz="1800">
                            <a:latin typeface="Cambria Math" panose="02040503050406030204" pitchFamily="18" charset="0"/>
                          </a:rPr>
                          <m:t>𝐷𝑉</m:t>
                        </m:r>
                        <m:r>
                          <m:rPr>
                            <m:sty m:val="p"/>
                          </m:rPr>
                          <a:rPr lang="en-US" altLang="zh-CN" sz="1800" b="0" i="0" baseline="-25000" smtClean="0">
                            <a:latin typeface="Cambria Math" panose="02040503050406030204" pitchFamily="18" charset="0"/>
                          </a:rPr>
                          <m:t>upf</m:t>
                        </m:r>
                        <m:r>
                          <a:rPr lang="en-US" altLang="zh-CN" sz="1800" baseline="-25000">
                            <a:latin typeface="Cambria Math" panose="02040503050406030204" pitchFamily="18" charset="0"/>
                          </a:rPr>
                          <m:t>,</m:t>
                        </m:r>
                        <m:r>
                          <m:rPr>
                            <m:sty m:val="p"/>
                          </m:rPr>
                          <a:rPr lang="en-US" altLang="zh-CN" sz="1800" b="0" i="0" baseline="-25000" smtClean="0">
                            <a:latin typeface="Cambria Math" panose="02040503050406030204" pitchFamily="18" charset="0"/>
                          </a:rPr>
                          <m:t>ue</m:t>
                        </m:r>
                      </m:num>
                      <m:den>
                        <m:r>
                          <a:rPr lang="en-US" altLang="zh-CN" sz="1800">
                            <a:latin typeface="Cambria Math" panose="02040503050406030204" pitchFamily="18" charset="0"/>
                          </a:rPr>
                          <m:t>𝐷𝑉</m:t>
                        </m:r>
                        <m:r>
                          <m:rPr>
                            <m:sty m:val="p"/>
                          </m:rPr>
                          <a:rPr lang="en-US" altLang="zh-CN" sz="1800" b="0" i="0" baseline="-25000" smtClean="0">
                            <a:latin typeface="Cambria Math" panose="02040503050406030204" pitchFamily="18" charset="0"/>
                          </a:rPr>
                          <m:t>upf</m:t>
                        </m:r>
                      </m:den>
                    </m:f>
                  </m:oMath>
                </a14:m>
                <a:r>
                  <a:rPr lang="en-US" altLang="zh-CN" sz="1800" dirty="0">
                    <a:latin typeface="Calibri" panose="020F0502020204030204" pitchFamily="34" charset="0"/>
                  </a:rPr>
                  <a:t>*</a:t>
                </a:r>
                <a:r>
                  <a:rPr lang="en-US" altLang="zh-CN" sz="1800" dirty="0" err="1">
                    <a:latin typeface="Calibri" panose="020F0502020204030204" pitchFamily="34" charset="0"/>
                  </a:rPr>
                  <a:t>EC</a:t>
                </a:r>
                <a:r>
                  <a:rPr lang="en-US" altLang="zh-CN" sz="1800" baseline="-25000" dirty="0" err="1">
                    <a:latin typeface="Calibri" panose="020F0502020204030204" pitchFamily="34" charset="0"/>
                  </a:rPr>
                  <a:t>upf</a:t>
                </a:r>
                <a:r>
                  <a:rPr lang="en-US" altLang="zh-CN" sz="1800" baseline="-25000" dirty="0">
                    <a:latin typeface="Calibri" panose="020F0502020204030204" pitchFamily="34" charset="0"/>
                  </a:rPr>
                  <a:t>,  </a:t>
                </a:r>
                <a:r>
                  <a:rPr lang="en-US" altLang="zh-CN" sz="1800" dirty="0" err="1">
                    <a:solidFill>
                      <a:srgbClr val="FF0000"/>
                    </a:solidFill>
                    <a:latin typeface="Calibri" panose="020F0502020204030204" pitchFamily="34" charset="0"/>
                  </a:rPr>
                  <a:t>EC</a:t>
                </a:r>
                <a:r>
                  <a:rPr lang="en-US" altLang="zh-CN" sz="1800" baseline="-25000" dirty="0" err="1">
                    <a:solidFill>
                      <a:srgbClr val="FF0000"/>
                    </a:solidFill>
                    <a:latin typeface="Calibri" panose="020F0502020204030204" pitchFamily="34" charset="0"/>
                  </a:rPr>
                  <a:t>ran,ue</a:t>
                </a:r>
                <a:r>
                  <a:rPr lang="en-US" altLang="zh-CN" sz="1800" dirty="0">
                    <a:solidFill>
                      <a:srgbClr val="FF0000"/>
                    </a:solidFill>
                    <a:latin typeface="Calibri" panose="020F0502020204030204" pitchFamily="34" charset="0"/>
                  </a:rPr>
                  <a:t>=RAN reporting</a:t>
                </a:r>
                <a:endParaRPr lang="en-US" altLang="zh-CN" sz="1800" dirty="0">
                  <a:solidFill>
                    <a:srgbClr val="FF0000"/>
                  </a:solidFill>
                  <a:latin typeface="Calibri" panose="020F0502020204030204" pitchFamily="34" charset="0"/>
                </a:endParaRPr>
              </a:p>
              <a:p>
                <a:pPr lvl="1"/>
                <a:r>
                  <a:rPr lang="en-US" altLang="zh-CN" sz="1800" dirty="0" err="1">
                    <a:latin typeface="Calibri" panose="020F0502020204030204" pitchFamily="34" charset="0"/>
                  </a:rPr>
                  <a:t>EC</a:t>
                </a:r>
                <a:r>
                  <a:rPr lang="en-US" altLang="zh-CN" sz="1800" baseline="-25000" dirty="0" err="1">
                    <a:latin typeface="Calibri" panose="020F0502020204030204" pitchFamily="34" charset="0"/>
                  </a:rPr>
                  <a:t>upf</a:t>
                </a:r>
                <a:r>
                  <a:rPr lang="en-US" altLang="zh-CN" sz="1800" baseline="-25000" dirty="0">
                    <a:latin typeface="Calibri" panose="020F0502020204030204" pitchFamily="34" charset="0"/>
                  </a:rPr>
                  <a:t> </a:t>
                </a:r>
                <a:r>
                  <a:rPr lang="en-US" altLang="zh-CN" sz="1800" dirty="0">
                    <a:latin typeface="Calibri" panose="020F0502020204030204" pitchFamily="34" charset="0"/>
                  </a:rPr>
                  <a:t>is from OAM, and the SMF ID is provided from UDM to EECF(SMF knows the UPF/I-UPF which supporting the UE). RAN ID is provided from AMF to EECF.</a:t>
                </a:r>
                <a:endParaRPr lang="en-US" altLang="zh-CN" sz="1800" dirty="0">
                  <a:latin typeface="Calibri" panose="020F0502020204030204" pitchFamily="34" charset="0"/>
                </a:endParaRPr>
              </a:p>
              <a:p>
                <a:pPr lvl="1"/>
                <a:r>
                  <a:rPr lang="en-US" altLang="zh-CN" sz="1800" dirty="0">
                    <a:latin typeface="Calibri" panose="020F0502020204030204" pitchFamily="34" charset="0"/>
                    <a:cs typeface="Calibri" panose="020F0502020204030204" pitchFamily="34" charset="0"/>
                  </a:rPr>
                  <a:t> </a:t>
                </a:r>
                <a:r>
                  <a:rPr lang="en-US" altLang="zh-CN" sz="1800" dirty="0" err="1">
                    <a:latin typeface="Calibri" panose="020F0502020204030204" pitchFamily="34" charset="0"/>
                    <a:cs typeface="Calibri" panose="020F0502020204030204" pitchFamily="34" charset="0"/>
                  </a:rPr>
                  <a:t>DV</a:t>
                </a:r>
                <a:r>
                  <a:rPr lang="en-US" altLang="zh-CN" sz="1800" baseline="-25000" dirty="0" err="1">
                    <a:latin typeface="Calibri" panose="020F0502020204030204" pitchFamily="34" charset="0"/>
                    <a:cs typeface="Calibri" panose="020F0502020204030204" pitchFamily="34" charset="0"/>
                  </a:rPr>
                  <a:t>upf</a:t>
                </a:r>
                <a:r>
                  <a:rPr lang="en-US" altLang="zh-CN" sz="1800" baseline="-25000" dirty="0">
                    <a:latin typeface="Calibri" panose="020F0502020204030204" pitchFamily="34" charset="0"/>
                    <a:cs typeface="Calibri" panose="020F0502020204030204" pitchFamily="34" charset="0"/>
                  </a:rPr>
                  <a:t>, </a:t>
                </a:r>
                <a:r>
                  <a:rPr lang="en-US" altLang="zh-CN" sz="1800" baseline="-25000" dirty="0" err="1">
                    <a:latin typeface="Calibri" panose="020F0502020204030204" pitchFamily="34" charset="0"/>
                    <a:cs typeface="Calibri" panose="020F0502020204030204" pitchFamily="34" charset="0"/>
                  </a:rPr>
                  <a:t>ue</a:t>
                </a:r>
                <a:r>
                  <a:rPr lang="en-US" altLang="zh-CN" sz="1800" dirty="0" err="1">
                    <a:latin typeface="Calibri" panose="020F0502020204030204" pitchFamily="34" charset="0"/>
                    <a:cs typeface="Calibri" panose="020F0502020204030204" pitchFamily="34" charset="0"/>
                  </a:rPr>
                  <a:t>are</a:t>
                </a:r>
                <a:r>
                  <a:rPr lang="en-US" altLang="zh-CN" sz="1800" dirty="0">
                    <a:latin typeface="Calibri" panose="020F0502020204030204" pitchFamily="34" charset="0"/>
                    <a:cs typeface="Calibri" panose="020F0502020204030204" pitchFamily="34" charset="0"/>
                  </a:rPr>
                  <a:t> from UPF(I-UPF and PSA UPF)</a:t>
                </a:r>
                <a:endParaRPr lang="en-US" altLang="zh-CN" sz="1800" dirty="0">
                  <a:latin typeface="Calibri" panose="020F0502020204030204" pitchFamily="34" charset="0"/>
                  <a:cs typeface="Calibri" panose="020F0502020204030204" pitchFamily="34" charset="0"/>
                </a:endParaRPr>
              </a:p>
              <a:p>
                <a:pPr lvl="1"/>
                <a:endParaRPr lang="en-US" altLang="en-US" sz="1800" dirty="0">
                  <a:cs typeface="Calibri" panose="020F0502020204030204" pitchFamily="34" charset="0"/>
                </a:endParaRPr>
              </a:p>
            </p:txBody>
          </p:sp>
        </mc:Choice>
        <mc:Fallback>
          <p:sp>
            <p:nvSpPr>
              <p:cNvPr id="5" name="Content Placeholder 2"/>
              <p:cNvSpPr txBox="1">
                <a:spLocks noRot="1" noChangeAspect="1" noMove="1" noResize="1" noEditPoints="1" noAdjustHandles="1" noChangeArrowheads="1" noChangeShapeType="1" noTextEdit="1"/>
              </p:cNvSpPr>
              <p:nvPr/>
            </p:nvSpPr>
            <p:spPr bwMode="auto">
              <a:xfrm>
                <a:off x="5269495" y="1295120"/>
                <a:ext cx="6611420" cy="4464657"/>
              </a:xfrm>
              <a:prstGeom prst="rect">
                <a:avLst/>
              </a:prstGeom>
              <a:blipFill rotWithShape="1">
                <a:blip r:embed="rId2"/>
                <a:stretch>
                  <a:fillRect l="-4" t="-8" r="1" b="-8213"/>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
        <p:nvSpPr>
          <p:cNvPr id="6" name="矩形 5"/>
          <p:cNvSpPr/>
          <p:nvPr/>
        </p:nvSpPr>
        <p:spPr>
          <a:xfrm>
            <a:off x="74611" y="4237260"/>
            <a:ext cx="782425" cy="34172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highlight>
                  <a:srgbClr val="FFFFFF"/>
                </a:highlight>
              </a:rPr>
              <a:t>UE</a:t>
            </a:r>
            <a:endParaRPr lang="zh-CN" altLang="en-US" dirty="0">
              <a:highlight>
                <a:srgbClr val="FFFFFF"/>
              </a:highlight>
            </a:endParaRPr>
          </a:p>
        </p:txBody>
      </p:sp>
      <p:sp>
        <p:nvSpPr>
          <p:cNvPr id="9" name="文本框 8"/>
          <p:cNvSpPr txBox="1"/>
          <p:nvPr/>
        </p:nvSpPr>
        <p:spPr>
          <a:xfrm>
            <a:off x="213189" y="4238347"/>
            <a:ext cx="505267" cy="369332"/>
          </a:xfrm>
          <a:prstGeom prst="rect">
            <a:avLst/>
          </a:prstGeom>
          <a:noFill/>
        </p:spPr>
        <p:txBody>
          <a:bodyPr wrap="none" rtlCol="0">
            <a:spAutoFit/>
          </a:bodyPr>
          <a:lstStyle/>
          <a:p>
            <a:r>
              <a:rPr lang="en-US" altLang="zh-CN" dirty="0"/>
              <a:t>UE</a:t>
            </a:r>
            <a:endParaRPr lang="zh-CN" altLang="en-US" dirty="0"/>
          </a:p>
        </p:txBody>
      </p:sp>
      <p:sp>
        <p:nvSpPr>
          <p:cNvPr id="10" name="矩形 9"/>
          <p:cNvSpPr/>
          <p:nvPr/>
        </p:nvSpPr>
        <p:spPr>
          <a:xfrm>
            <a:off x="1014576" y="4238347"/>
            <a:ext cx="782425" cy="34172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highlight>
                  <a:srgbClr val="FFFFFF"/>
                </a:highlight>
              </a:rPr>
              <a:t>UE</a:t>
            </a:r>
            <a:endParaRPr lang="zh-CN" altLang="en-US" dirty="0">
              <a:highlight>
                <a:srgbClr val="FFFFFF"/>
              </a:highlight>
            </a:endParaRPr>
          </a:p>
        </p:txBody>
      </p:sp>
      <p:sp>
        <p:nvSpPr>
          <p:cNvPr id="11" name="文本框 10"/>
          <p:cNvSpPr txBox="1"/>
          <p:nvPr/>
        </p:nvSpPr>
        <p:spPr>
          <a:xfrm>
            <a:off x="1125022" y="4239434"/>
            <a:ext cx="671979" cy="369332"/>
          </a:xfrm>
          <a:prstGeom prst="rect">
            <a:avLst/>
          </a:prstGeom>
          <a:noFill/>
        </p:spPr>
        <p:txBody>
          <a:bodyPr wrap="none" rtlCol="0">
            <a:spAutoFit/>
          </a:bodyPr>
          <a:lstStyle/>
          <a:p>
            <a:r>
              <a:rPr lang="en-US" altLang="zh-CN" dirty="0"/>
              <a:t>RAN</a:t>
            </a:r>
            <a:endParaRPr lang="zh-CN" altLang="en-US" dirty="0"/>
          </a:p>
        </p:txBody>
      </p:sp>
      <p:sp>
        <p:nvSpPr>
          <p:cNvPr id="13" name="矩形 12"/>
          <p:cNvSpPr/>
          <p:nvPr/>
        </p:nvSpPr>
        <p:spPr>
          <a:xfrm>
            <a:off x="2258541" y="4237260"/>
            <a:ext cx="782425" cy="34172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highlight>
                  <a:srgbClr val="FFFFFF"/>
                </a:highlight>
              </a:rPr>
              <a:t>UE</a:t>
            </a:r>
            <a:endParaRPr lang="zh-CN" altLang="en-US" dirty="0">
              <a:highlight>
                <a:srgbClr val="FFFFFF"/>
              </a:highlight>
            </a:endParaRPr>
          </a:p>
        </p:txBody>
      </p:sp>
      <p:sp>
        <p:nvSpPr>
          <p:cNvPr id="14" name="文本框 13"/>
          <p:cNvSpPr txBox="1"/>
          <p:nvPr/>
        </p:nvSpPr>
        <p:spPr>
          <a:xfrm>
            <a:off x="2312425" y="4238347"/>
            <a:ext cx="787395" cy="369332"/>
          </a:xfrm>
          <a:prstGeom prst="rect">
            <a:avLst/>
          </a:prstGeom>
          <a:noFill/>
        </p:spPr>
        <p:txBody>
          <a:bodyPr wrap="none" rtlCol="0">
            <a:spAutoFit/>
          </a:bodyPr>
          <a:lstStyle/>
          <a:p>
            <a:r>
              <a:rPr lang="en-US" altLang="zh-CN" dirty="0"/>
              <a:t>I-UPF</a:t>
            </a:r>
            <a:endParaRPr lang="zh-CN" altLang="en-US" dirty="0"/>
          </a:p>
        </p:txBody>
      </p:sp>
      <p:sp>
        <p:nvSpPr>
          <p:cNvPr id="15" name="矩形 14"/>
          <p:cNvSpPr/>
          <p:nvPr/>
        </p:nvSpPr>
        <p:spPr>
          <a:xfrm>
            <a:off x="3728368" y="4237260"/>
            <a:ext cx="1184940" cy="34172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highlight>
                  <a:srgbClr val="FFFFFF"/>
                </a:highlight>
              </a:rPr>
              <a:t>UE</a:t>
            </a:r>
            <a:endParaRPr lang="zh-CN" altLang="en-US" dirty="0">
              <a:highlight>
                <a:srgbClr val="FFFFFF"/>
              </a:highlight>
            </a:endParaRPr>
          </a:p>
        </p:txBody>
      </p:sp>
      <p:sp>
        <p:nvSpPr>
          <p:cNvPr id="16" name="文本框 15"/>
          <p:cNvSpPr txBox="1"/>
          <p:nvPr/>
        </p:nvSpPr>
        <p:spPr>
          <a:xfrm>
            <a:off x="3728368" y="4238347"/>
            <a:ext cx="1184940" cy="369332"/>
          </a:xfrm>
          <a:prstGeom prst="rect">
            <a:avLst/>
          </a:prstGeom>
          <a:noFill/>
        </p:spPr>
        <p:txBody>
          <a:bodyPr wrap="none" rtlCol="0">
            <a:spAutoFit/>
          </a:bodyPr>
          <a:lstStyle/>
          <a:p>
            <a:r>
              <a:rPr lang="en-US" altLang="zh-CN" dirty="0"/>
              <a:t>PSA-UPF</a:t>
            </a:r>
            <a:endParaRPr lang="zh-CN" altLang="en-US" dirty="0"/>
          </a:p>
        </p:txBody>
      </p:sp>
      <p:sp>
        <p:nvSpPr>
          <p:cNvPr id="17" name="矩形 16"/>
          <p:cNvSpPr/>
          <p:nvPr/>
        </p:nvSpPr>
        <p:spPr>
          <a:xfrm>
            <a:off x="3173302" y="3141338"/>
            <a:ext cx="782425" cy="34172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highlight>
                  <a:srgbClr val="FFFFFF"/>
                </a:highlight>
              </a:rPr>
              <a:t>UE</a:t>
            </a:r>
            <a:endParaRPr lang="zh-CN" altLang="en-US" dirty="0">
              <a:highlight>
                <a:srgbClr val="FFFFFF"/>
              </a:highlight>
            </a:endParaRPr>
          </a:p>
        </p:txBody>
      </p:sp>
      <p:sp>
        <p:nvSpPr>
          <p:cNvPr id="18" name="文本框 17"/>
          <p:cNvSpPr txBox="1"/>
          <p:nvPr/>
        </p:nvSpPr>
        <p:spPr>
          <a:xfrm>
            <a:off x="3283748" y="3142425"/>
            <a:ext cx="671979" cy="369332"/>
          </a:xfrm>
          <a:prstGeom prst="rect">
            <a:avLst/>
          </a:prstGeom>
          <a:noFill/>
        </p:spPr>
        <p:txBody>
          <a:bodyPr wrap="none" rtlCol="0">
            <a:spAutoFit/>
          </a:bodyPr>
          <a:lstStyle/>
          <a:p>
            <a:r>
              <a:rPr lang="en-US" altLang="zh-CN" dirty="0"/>
              <a:t>SMF</a:t>
            </a:r>
            <a:endParaRPr lang="zh-CN" altLang="en-US" dirty="0"/>
          </a:p>
        </p:txBody>
      </p:sp>
      <p:cxnSp>
        <p:nvCxnSpPr>
          <p:cNvPr id="20" name="直接连接符 19"/>
          <p:cNvCxnSpPr>
            <a:stCxn id="18" idx="2"/>
            <a:endCxn id="14" idx="0"/>
          </p:cNvCxnSpPr>
          <p:nvPr/>
        </p:nvCxnSpPr>
        <p:spPr>
          <a:xfrm flipH="1">
            <a:off x="2706123" y="3511757"/>
            <a:ext cx="913615" cy="726590"/>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直接连接符 20"/>
          <p:cNvCxnSpPr>
            <a:stCxn id="18" idx="2"/>
            <a:endCxn id="16" idx="0"/>
          </p:cNvCxnSpPr>
          <p:nvPr/>
        </p:nvCxnSpPr>
        <p:spPr>
          <a:xfrm>
            <a:off x="3619738" y="3511757"/>
            <a:ext cx="701100" cy="726590"/>
          </a:xfrm>
          <a:prstGeom prst="line">
            <a:avLst/>
          </a:prstGeom>
        </p:spPr>
        <p:style>
          <a:lnRef idx="1">
            <a:schemeClr val="accent1"/>
          </a:lnRef>
          <a:fillRef idx="0">
            <a:schemeClr val="accent1"/>
          </a:fillRef>
          <a:effectRef idx="0">
            <a:schemeClr val="accent1"/>
          </a:effectRef>
          <a:fontRef idx="minor">
            <a:schemeClr val="tx1"/>
          </a:fontRef>
        </p:style>
      </p:cxnSp>
      <p:sp>
        <p:nvSpPr>
          <p:cNvPr id="24" name="矩形 23"/>
          <p:cNvSpPr/>
          <p:nvPr/>
        </p:nvSpPr>
        <p:spPr>
          <a:xfrm>
            <a:off x="2075695" y="3131911"/>
            <a:ext cx="782425" cy="34172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highlight>
                  <a:srgbClr val="FFFFFF"/>
                </a:highlight>
              </a:rPr>
              <a:t>UE</a:t>
            </a:r>
            <a:endParaRPr lang="zh-CN" altLang="en-US" dirty="0">
              <a:highlight>
                <a:srgbClr val="FFFFFF"/>
              </a:highlight>
            </a:endParaRPr>
          </a:p>
        </p:txBody>
      </p:sp>
      <p:sp>
        <p:nvSpPr>
          <p:cNvPr id="25" name="文本框 24"/>
          <p:cNvSpPr txBox="1"/>
          <p:nvPr/>
        </p:nvSpPr>
        <p:spPr>
          <a:xfrm>
            <a:off x="2186141" y="3132998"/>
            <a:ext cx="671979" cy="369332"/>
          </a:xfrm>
          <a:prstGeom prst="rect">
            <a:avLst/>
          </a:prstGeom>
          <a:noFill/>
        </p:spPr>
        <p:txBody>
          <a:bodyPr wrap="none" rtlCol="0">
            <a:spAutoFit/>
          </a:bodyPr>
          <a:lstStyle/>
          <a:p>
            <a:r>
              <a:rPr lang="en-US" altLang="zh-CN" dirty="0"/>
              <a:t>AMF</a:t>
            </a:r>
            <a:endParaRPr lang="zh-CN" altLang="en-US" dirty="0"/>
          </a:p>
        </p:txBody>
      </p:sp>
      <p:cxnSp>
        <p:nvCxnSpPr>
          <p:cNvPr id="26" name="直接连接符 25"/>
          <p:cNvCxnSpPr>
            <a:stCxn id="17" idx="1"/>
            <a:endCxn id="25" idx="3"/>
          </p:cNvCxnSpPr>
          <p:nvPr/>
        </p:nvCxnSpPr>
        <p:spPr>
          <a:xfrm flipH="1">
            <a:off x="2858120" y="3312199"/>
            <a:ext cx="315182" cy="5465"/>
          </a:xfrm>
          <a:prstGeom prst="line">
            <a:avLst/>
          </a:prstGeom>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H="1">
            <a:off x="1317388" y="3353015"/>
            <a:ext cx="746623" cy="856635"/>
          </a:xfrm>
          <a:prstGeom prst="line">
            <a:avLst/>
          </a:prstGeom>
        </p:spPr>
        <p:style>
          <a:lnRef idx="1">
            <a:schemeClr val="accent1"/>
          </a:lnRef>
          <a:fillRef idx="0">
            <a:schemeClr val="accent1"/>
          </a:fillRef>
          <a:effectRef idx="0">
            <a:schemeClr val="accent1"/>
          </a:effectRef>
          <a:fontRef idx="minor">
            <a:schemeClr val="tx1"/>
          </a:fontRef>
        </p:style>
      </p:cxnSp>
      <p:sp>
        <p:nvSpPr>
          <p:cNvPr id="32" name="矩形 31"/>
          <p:cNvSpPr/>
          <p:nvPr/>
        </p:nvSpPr>
        <p:spPr>
          <a:xfrm>
            <a:off x="3184598" y="2442764"/>
            <a:ext cx="782425" cy="34172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highlight>
                  <a:srgbClr val="FFFFFF"/>
                </a:highlight>
              </a:rPr>
              <a:t>UE</a:t>
            </a:r>
            <a:endParaRPr lang="zh-CN" altLang="en-US" dirty="0">
              <a:highlight>
                <a:srgbClr val="FFFFFF"/>
              </a:highlight>
            </a:endParaRPr>
          </a:p>
        </p:txBody>
      </p:sp>
      <p:sp>
        <p:nvSpPr>
          <p:cNvPr id="33" name="文本框 32"/>
          <p:cNvSpPr txBox="1"/>
          <p:nvPr/>
        </p:nvSpPr>
        <p:spPr>
          <a:xfrm>
            <a:off x="3219628" y="2443851"/>
            <a:ext cx="800219" cy="369332"/>
          </a:xfrm>
          <a:prstGeom prst="rect">
            <a:avLst/>
          </a:prstGeom>
          <a:noFill/>
        </p:spPr>
        <p:txBody>
          <a:bodyPr wrap="none" rtlCol="0">
            <a:spAutoFit/>
          </a:bodyPr>
          <a:lstStyle/>
          <a:p>
            <a:r>
              <a:rPr lang="en-US" altLang="zh-CN" dirty="0"/>
              <a:t>EECF</a:t>
            </a:r>
            <a:endParaRPr lang="zh-CN" altLang="en-US" dirty="0"/>
          </a:p>
        </p:txBody>
      </p:sp>
      <p:cxnSp>
        <p:nvCxnSpPr>
          <p:cNvPr id="34" name="直接连接符 33"/>
          <p:cNvCxnSpPr>
            <a:stCxn id="33" idx="2"/>
            <a:endCxn id="18" idx="0"/>
          </p:cNvCxnSpPr>
          <p:nvPr/>
        </p:nvCxnSpPr>
        <p:spPr>
          <a:xfrm>
            <a:off x="3619738" y="2813183"/>
            <a:ext cx="0" cy="329242"/>
          </a:xfrm>
          <a:prstGeom prst="line">
            <a:avLst/>
          </a:prstGeom>
        </p:spPr>
        <p:style>
          <a:lnRef idx="1">
            <a:schemeClr val="accent1"/>
          </a:lnRef>
          <a:fillRef idx="0">
            <a:schemeClr val="accent1"/>
          </a:fillRef>
          <a:effectRef idx="0">
            <a:schemeClr val="accent1"/>
          </a:effectRef>
          <a:fontRef idx="minor">
            <a:schemeClr val="tx1"/>
          </a:fontRef>
        </p:style>
      </p:cxnSp>
      <p:sp>
        <p:nvSpPr>
          <p:cNvPr id="37" name="矩形 36"/>
          <p:cNvSpPr/>
          <p:nvPr/>
        </p:nvSpPr>
        <p:spPr>
          <a:xfrm>
            <a:off x="3184598" y="1731710"/>
            <a:ext cx="782425" cy="34172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highlight>
                  <a:srgbClr val="FFFFFF"/>
                </a:highlight>
              </a:rPr>
              <a:t>UE</a:t>
            </a:r>
            <a:endParaRPr lang="zh-CN" altLang="en-US" dirty="0">
              <a:highlight>
                <a:srgbClr val="FFFFFF"/>
              </a:highlight>
            </a:endParaRPr>
          </a:p>
        </p:txBody>
      </p:sp>
      <p:sp>
        <p:nvSpPr>
          <p:cNvPr id="38" name="文本框 37"/>
          <p:cNvSpPr txBox="1"/>
          <p:nvPr/>
        </p:nvSpPr>
        <p:spPr>
          <a:xfrm>
            <a:off x="3219628" y="1732797"/>
            <a:ext cx="646331" cy="369332"/>
          </a:xfrm>
          <a:prstGeom prst="rect">
            <a:avLst/>
          </a:prstGeom>
          <a:noFill/>
        </p:spPr>
        <p:txBody>
          <a:bodyPr wrap="none" rtlCol="0">
            <a:spAutoFit/>
          </a:bodyPr>
          <a:lstStyle/>
          <a:p>
            <a:r>
              <a:rPr lang="en-US" altLang="zh-CN" dirty="0"/>
              <a:t>NEF</a:t>
            </a:r>
            <a:endParaRPr lang="zh-CN" altLang="en-US" dirty="0"/>
          </a:p>
        </p:txBody>
      </p:sp>
      <p:cxnSp>
        <p:nvCxnSpPr>
          <p:cNvPr id="39" name="直接连接符 38"/>
          <p:cNvCxnSpPr/>
          <p:nvPr/>
        </p:nvCxnSpPr>
        <p:spPr>
          <a:xfrm>
            <a:off x="3619738" y="2102129"/>
            <a:ext cx="0" cy="329242"/>
          </a:xfrm>
          <a:prstGeom prst="line">
            <a:avLst/>
          </a:prstGeom>
        </p:spPr>
        <p:style>
          <a:lnRef idx="1">
            <a:schemeClr val="accent1"/>
          </a:lnRef>
          <a:fillRef idx="0">
            <a:schemeClr val="accent1"/>
          </a:fillRef>
          <a:effectRef idx="0">
            <a:schemeClr val="accent1"/>
          </a:effectRef>
          <a:fontRef idx="minor">
            <a:schemeClr val="tx1"/>
          </a:fontRef>
        </p:style>
      </p:cxnSp>
      <p:sp>
        <p:nvSpPr>
          <p:cNvPr id="40" name="矩形 39"/>
          <p:cNvSpPr/>
          <p:nvPr/>
        </p:nvSpPr>
        <p:spPr>
          <a:xfrm>
            <a:off x="3160532" y="1136914"/>
            <a:ext cx="746146" cy="34172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highlight>
                  <a:srgbClr val="FFFFFF"/>
                </a:highlight>
              </a:rPr>
              <a:t>UE</a:t>
            </a:r>
            <a:endParaRPr lang="zh-CN" altLang="en-US" dirty="0">
              <a:highlight>
                <a:srgbClr val="FFFFFF"/>
              </a:highlight>
            </a:endParaRPr>
          </a:p>
        </p:txBody>
      </p:sp>
      <p:sp>
        <p:nvSpPr>
          <p:cNvPr id="41" name="文本框 40"/>
          <p:cNvSpPr txBox="1"/>
          <p:nvPr/>
        </p:nvSpPr>
        <p:spPr>
          <a:xfrm>
            <a:off x="3333590" y="1158650"/>
            <a:ext cx="479618" cy="369332"/>
          </a:xfrm>
          <a:prstGeom prst="rect">
            <a:avLst/>
          </a:prstGeom>
          <a:noFill/>
        </p:spPr>
        <p:txBody>
          <a:bodyPr wrap="none" rtlCol="0">
            <a:spAutoFit/>
          </a:bodyPr>
          <a:lstStyle/>
          <a:p>
            <a:r>
              <a:rPr lang="en-US" altLang="zh-CN" dirty="0"/>
              <a:t>AF</a:t>
            </a:r>
            <a:endParaRPr lang="zh-CN" altLang="en-US" dirty="0"/>
          </a:p>
        </p:txBody>
      </p:sp>
      <p:cxnSp>
        <p:nvCxnSpPr>
          <p:cNvPr id="47" name="直接连接符 46"/>
          <p:cNvCxnSpPr>
            <a:stCxn id="37" idx="0"/>
            <a:endCxn id="41" idx="2"/>
          </p:cNvCxnSpPr>
          <p:nvPr/>
        </p:nvCxnSpPr>
        <p:spPr>
          <a:xfrm flipH="1" flipV="1">
            <a:off x="3573399" y="1527982"/>
            <a:ext cx="2412" cy="203728"/>
          </a:xfrm>
          <a:prstGeom prst="line">
            <a:avLst/>
          </a:prstGeom>
        </p:spPr>
        <p:style>
          <a:lnRef idx="1">
            <a:schemeClr val="accent1"/>
          </a:lnRef>
          <a:fillRef idx="0">
            <a:schemeClr val="accent1"/>
          </a:fillRef>
          <a:effectRef idx="0">
            <a:schemeClr val="accent1"/>
          </a:effectRef>
          <a:fontRef idx="minor">
            <a:schemeClr val="tx1"/>
          </a:fontRef>
        </p:style>
      </p:cxnSp>
      <p:sp>
        <p:nvSpPr>
          <p:cNvPr id="50" name="矩形 49"/>
          <p:cNvSpPr/>
          <p:nvPr/>
        </p:nvSpPr>
        <p:spPr>
          <a:xfrm>
            <a:off x="1685439" y="2421037"/>
            <a:ext cx="782425" cy="34172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highlight>
                  <a:srgbClr val="FFFFFF"/>
                </a:highlight>
              </a:rPr>
              <a:t>UE</a:t>
            </a:r>
            <a:endParaRPr lang="zh-CN" altLang="en-US" dirty="0">
              <a:highlight>
                <a:srgbClr val="FFFFFF"/>
              </a:highlight>
            </a:endParaRPr>
          </a:p>
        </p:txBody>
      </p:sp>
      <p:sp>
        <p:nvSpPr>
          <p:cNvPr id="51" name="文本框 50"/>
          <p:cNvSpPr txBox="1"/>
          <p:nvPr/>
        </p:nvSpPr>
        <p:spPr>
          <a:xfrm>
            <a:off x="1720469" y="2422124"/>
            <a:ext cx="710451" cy="369332"/>
          </a:xfrm>
          <a:prstGeom prst="rect">
            <a:avLst/>
          </a:prstGeom>
          <a:noFill/>
        </p:spPr>
        <p:txBody>
          <a:bodyPr wrap="none" rtlCol="0">
            <a:spAutoFit/>
          </a:bodyPr>
          <a:lstStyle/>
          <a:p>
            <a:r>
              <a:rPr lang="en-US" altLang="zh-CN" dirty="0"/>
              <a:t>OAM</a:t>
            </a:r>
            <a:endParaRPr lang="zh-CN" altLang="en-US" dirty="0"/>
          </a:p>
        </p:txBody>
      </p:sp>
      <p:sp>
        <p:nvSpPr>
          <p:cNvPr id="52" name="矩形 51"/>
          <p:cNvSpPr/>
          <p:nvPr/>
        </p:nvSpPr>
        <p:spPr>
          <a:xfrm>
            <a:off x="4435730" y="2435929"/>
            <a:ext cx="782425" cy="34172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highlight>
                  <a:srgbClr val="FFFFFF"/>
                </a:highlight>
              </a:rPr>
              <a:t>UE</a:t>
            </a:r>
            <a:endParaRPr lang="zh-CN" altLang="en-US" dirty="0">
              <a:highlight>
                <a:srgbClr val="FFFFFF"/>
              </a:highlight>
            </a:endParaRPr>
          </a:p>
        </p:txBody>
      </p:sp>
      <p:sp>
        <p:nvSpPr>
          <p:cNvPr id="53" name="文本框 52"/>
          <p:cNvSpPr txBox="1"/>
          <p:nvPr/>
        </p:nvSpPr>
        <p:spPr>
          <a:xfrm>
            <a:off x="4367133" y="2428096"/>
            <a:ext cx="710451" cy="369332"/>
          </a:xfrm>
          <a:prstGeom prst="rect">
            <a:avLst/>
          </a:prstGeom>
          <a:noFill/>
        </p:spPr>
        <p:txBody>
          <a:bodyPr wrap="none" rtlCol="0">
            <a:spAutoFit/>
          </a:bodyPr>
          <a:lstStyle/>
          <a:p>
            <a:r>
              <a:rPr lang="en-US" altLang="zh-CN" dirty="0"/>
              <a:t>UDM</a:t>
            </a:r>
            <a:endParaRPr lang="zh-CN" altLang="en-US" dirty="0"/>
          </a:p>
        </p:txBody>
      </p:sp>
      <p:cxnSp>
        <p:nvCxnSpPr>
          <p:cNvPr id="54" name="直接连接符 53"/>
          <p:cNvCxnSpPr>
            <a:stCxn id="51" idx="3"/>
          </p:cNvCxnSpPr>
          <p:nvPr/>
        </p:nvCxnSpPr>
        <p:spPr>
          <a:xfrm>
            <a:off x="2430920" y="2606790"/>
            <a:ext cx="72961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6" name="直接连接符 55"/>
          <p:cNvCxnSpPr>
            <a:endCxn id="53" idx="1"/>
          </p:cNvCxnSpPr>
          <p:nvPr/>
        </p:nvCxnSpPr>
        <p:spPr>
          <a:xfrm flipV="1">
            <a:off x="3989782" y="2612762"/>
            <a:ext cx="377351" cy="7569"/>
          </a:xfrm>
          <a:prstGeom prst="line">
            <a:avLst/>
          </a:prstGeom>
        </p:spPr>
        <p:style>
          <a:lnRef idx="1">
            <a:schemeClr val="accent1"/>
          </a:lnRef>
          <a:fillRef idx="0">
            <a:schemeClr val="accent1"/>
          </a:fillRef>
          <a:effectRef idx="0">
            <a:schemeClr val="accent1"/>
          </a:effectRef>
          <a:fontRef idx="minor">
            <a:schemeClr val="tx1"/>
          </a:fontRef>
        </p:style>
      </p:cxnSp>
      <p:sp>
        <p:nvSpPr>
          <p:cNvPr id="6148" name="矩形 6147"/>
          <p:cNvSpPr/>
          <p:nvPr/>
        </p:nvSpPr>
        <p:spPr>
          <a:xfrm>
            <a:off x="4118483" y="1739543"/>
            <a:ext cx="782425" cy="34172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highlight>
                  <a:srgbClr val="FFFFFF"/>
                </a:highlight>
              </a:rPr>
              <a:t>UE</a:t>
            </a:r>
            <a:endParaRPr lang="zh-CN" altLang="en-US" dirty="0">
              <a:highlight>
                <a:srgbClr val="FFFFFF"/>
              </a:highlight>
            </a:endParaRPr>
          </a:p>
        </p:txBody>
      </p:sp>
      <p:sp>
        <p:nvSpPr>
          <p:cNvPr id="6149" name="文本框 6148"/>
          <p:cNvSpPr txBox="1"/>
          <p:nvPr/>
        </p:nvSpPr>
        <p:spPr>
          <a:xfrm>
            <a:off x="4049886" y="1731710"/>
            <a:ext cx="966931" cy="369332"/>
          </a:xfrm>
          <a:prstGeom prst="rect">
            <a:avLst/>
          </a:prstGeom>
          <a:noFill/>
        </p:spPr>
        <p:txBody>
          <a:bodyPr wrap="none" rtlCol="0">
            <a:spAutoFit/>
          </a:bodyPr>
          <a:lstStyle/>
          <a:p>
            <a:r>
              <a:rPr lang="en-US" altLang="zh-CN" dirty="0"/>
              <a:t>5GCNF</a:t>
            </a:r>
            <a:endParaRPr lang="zh-CN" altLang="en-US" dirty="0"/>
          </a:p>
        </p:txBody>
      </p:sp>
      <p:cxnSp>
        <p:nvCxnSpPr>
          <p:cNvPr id="6150" name="直接连接符 6149"/>
          <p:cNvCxnSpPr>
            <a:stCxn id="6149" idx="2"/>
            <a:endCxn id="33" idx="0"/>
          </p:cNvCxnSpPr>
          <p:nvPr/>
        </p:nvCxnSpPr>
        <p:spPr>
          <a:xfrm flipH="1">
            <a:off x="3619738" y="2101042"/>
            <a:ext cx="913614" cy="342809"/>
          </a:xfrm>
          <a:prstGeom prst="line">
            <a:avLst/>
          </a:prstGeom>
        </p:spPr>
        <p:style>
          <a:lnRef idx="1">
            <a:schemeClr val="accent1"/>
          </a:lnRef>
          <a:fillRef idx="0">
            <a:schemeClr val="accent1"/>
          </a:fillRef>
          <a:effectRef idx="0">
            <a:schemeClr val="accent1"/>
          </a:effectRef>
          <a:fontRef idx="minor">
            <a:schemeClr val="tx1"/>
          </a:fontRef>
        </p:style>
      </p:cxnSp>
      <p:sp>
        <p:nvSpPr>
          <p:cNvPr id="6153" name="Content Placeholder 2"/>
          <p:cNvSpPr txBox="1"/>
          <p:nvPr/>
        </p:nvSpPr>
        <p:spPr bwMode="auto">
          <a:xfrm>
            <a:off x="265128" y="4849347"/>
            <a:ext cx="4597801" cy="495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marL="228600" indent="-228600" algn="l" rtl="0" eaLnBrk="0" fontAlgn="base" hangingPunct="0">
              <a:lnSpc>
                <a:spcPct val="90000"/>
              </a:lnSpc>
              <a:spcBef>
                <a:spcPts val="1000"/>
              </a:spcBef>
              <a:spcAft>
                <a:spcPct val="0"/>
              </a:spcAft>
              <a:buBlip>
                <a:blip r:embed="rId1"/>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en-US" sz="2000" b="1" dirty="0">
                <a:cs typeface="Calibri" panose="020F0502020204030204" pitchFamily="34" charset="0"/>
              </a:rPr>
              <a:t>Architecture of 5GC supporting </a:t>
            </a:r>
            <a:r>
              <a:rPr lang="en-US" altLang="en-US" sz="2000" b="1" dirty="0" err="1">
                <a:cs typeface="Calibri" panose="020F0502020204030204" pitchFamily="34" charset="0"/>
              </a:rPr>
              <a:t>EnergySys</a:t>
            </a:r>
            <a:endParaRPr lang="en-US" altLang="en-US" sz="2000" b="1" dirty="0">
              <a:cs typeface="Calibri" panose="020F0502020204030204" pitchFamily="34" charset="0"/>
            </a:endParaRPr>
          </a:p>
        </p:txBody>
      </p:sp>
    </p:spTree>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椭圆 59"/>
          <p:cNvSpPr/>
          <p:nvPr/>
        </p:nvSpPr>
        <p:spPr>
          <a:xfrm>
            <a:off x="1970202" y="4044099"/>
            <a:ext cx="981583" cy="75624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46" name="Title 1"/>
          <p:cNvSpPr>
            <a:spLocks noGrp="1"/>
          </p:cNvSpPr>
          <p:nvPr>
            <p:ph type="title"/>
          </p:nvPr>
        </p:nvSpPr>
        <p:spPr>
          <a:xfrm>
            <a:off x="0" y="-188649"/>
            <a:ext cx="9785023" cy="1325563"/>
          </a:xfrm>
        </p:spPr>
        <p:txBody>
          <a:bodyPr/>
          <a:lstStyle/>
          <a:p>
            <a:r>
              <a:rPr lang="en-US" altLang="zh-CN" sz="2800" dirty="0">
                <a:sym typeface="+mn-ea"/>
              </a:rPr>
              <a:t>Annex-</a:t>
            </a:r>
            <a:r>
              <a:rPr lang="en-US" altLang="zh-CN" sz="2800" dirty="0"/>
              <a:t>-</a:t>
            </a:r>
            <a:r>
              <a:rPr lang="en-US" altLang="zh-CN" sz="2800" dirty="0">
                <a:latin typeface="Calibri" panose="020F0502020204030204" pitchFamily="34" charset="0"/>
                <a:cs typeface="Calibri" panose="020F0502020204030204" pitchFamily="34" charset="0"/>
              </a:rPr>
              <a:t> CHF based solution</a:t>
            </a:r>
            <a:endParaRPr lang="zh-CN" altLang="en-US" sz="2800" dirty="0"/>
          </a:p>
        </p:txBody>
      </p:sp>
      <p:sp>
        <p:nvSpPr>
          <p:cNvPr id="5" name="Content Placeholder 2"/>
          <p:cNvSpPr txBox="1"/>
          <p:nvPr/>
        </p:nvSpPr>
        <p:spPr bwMode="auto">
          <a:xfrm>
            <a:off x="5391521" y="1231902"/>
            <a:ext cx="6449340" cy="4464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marL="228600" indent="-228600" algn="l" rtl="0" eaLnBrk="0" fontAlgn="base" hangingPunct="0">
              <a:lnSpc>
                <a:spcPct val="90000"/>
              </a:lnSpc>
              <a:spcBef>
                <a:spcPts val="1000"/>
              </a:spcBef>
              <a:spcAft>
                <a:spcPct val="0"/>
              </a:spcAft>
              <a:buBlip>
                <a:blip r:embed="rId1"/>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2000" dirty="0">
                <a:latin typeface="Calibri" panose="020F0502020204030204" pitchFamily="34" charset="0"/>
              </a:rPr>
              <a:t>No new NF, enhancements to existing NFs</a:t>
            </a:r>
            <a:endParaRPr lang="en-US" altLang="zh-CN" sz="2000" dirty="0">
              <a:latin typeface="Calibri" panose="020F0502020204030204" pitchFamily="34" charset="0"/>
            </a:endParaRPr>
          </a:p>
          <a:p>
            <a:r>
              <a:rPr lang="en-US" altLang="zh-CN" sz="2000" dirty="0">
                <a:latin typeface="Calibri" panose="020F0502020204030204" pitchFamily="34" charset="0"/>
                <a:cs typeface="Calibri" panose="020F0502020204030204" pitchFamily="34" charset="0"/>
              </a:rPr>
              <a:t>CHF to calculate the EC information per UE</a:t>
            </a:r>
            <a:endParaRPr lang="en-US" altLang="zh-CN" sz="2000" dirty="0">
              <a:latin typeface="Calibri" panose="020F0502020204030204" pitchFamily="34" charset="0"/>
              <a:cs typeface="Calibri" panose="020F0502020204030204" pitchFamily="34" charset="0"/>
            </a:endParaRPr>
          </a:p>
          <a:p>
            <a:pPr lvl="1"/>
            <a:r>
              <a:rPr lang="en-US" altLang="zh-CN" sz="1600" dirty="0">
                <a:latin typeface="Calibri" panose="020F0502020204030204" pitchFamily="34" charset="0"/>
              </a:rPr>
              <a:t>The CHF provides the </a:t>
            </a:r>
            <a:r>
              <a:rPr lang="en-US" altLang="zh-CN" sz="1600" dirty="0" err="1">
                <a:latin typeface="Calibri" panose="020F0502020204030204" pitchFamily="34" charset="0"/>
              </a:rPr>
              <a:t>DV</a:t>
            </a:r>
            <a:r>
              <a:rPr lang="en-US" altLang="zh-CN" sz="1600" baseline="-25000" dirty="0" err="1">
                <a:latin typeface="Calibri" panose="020F0502020204030204" pitchFamily="34" charset="0"/>
              </a:rPr>
              <a:t>upf,UE</a:t>
            </a:r>
            <a:r>
              <a:rPr lang="en-US" altLang="zh-CN" sz="1600" dirty="0">
                <a:latin typeface="Calibri" panose="020F0502020204030204" pitchFamily="34" charset="0"/>
              </a:rPr>
              <a:t>=</a:t>
            </a:r>
            <a:r>
              <a:rPr lang="en-US" altLang="zh-CN" sz="1600" dirty="0" err="1">
                <a:latin typeface="Calibri" panose="020F0502020204030204" pitchFamily="34" charset="0"/>
              </a:rPr>
              <a:t>DV</a:t>
            </a:r>
            <a:r>
              <a:rPr lang="en-US" altLang="zh-CN" sz="1600" baseline="-25000" dirty="0" err="1">
                <a:latin typeface="Calibri" panose="020F0502020204030204" pitchFamily="34" charset="0"/>
              </a:rPr>
              <a:t>ran,ue</a:t>
            </a:r>
            <a:endParaRPr lang="en-US" altLang="zh-CN" sz="1600" baseline="-25000" dirty="0">
              <a:latin typeface="Calibri" panose="020F0502020204030204" pitchFamily="34" charset="0"/>
            </a:endParaRPr>
          </a:p>
          <a:p>
            <a:pPr lvl="1"/>
            <a:r>
              <a:rPr lang="en-US" altLang="zh-CN" sz="1600" dirty="0">
                <a:latin typeface="Calibri" panose="020F0502020204030204" pitchFamily="34" charset="0"/>
                <a:cs typeface="Calibri" panose="020F0502020204030204" pitchFamily="34" charset="0"/>
              </a:rPr>
              <a:t>OAM provides </a:t>
            </a:r>
            <a:r>
              <a:rPr lang="en-US" altLang="zh-CN" sz="1600" dirty="0" err="1">
                <a:latin typeface="Calibri" panose="020F0502020204030204" pitchFamily="34" charset="0"/>
                <a:cs typeface="Calibri" panose="020F0502020204030204" pitchFamily="34" charset="0"/>
              </a:rPr>
              <a:t>EC</a:t>
            </a:r>
            <a:r>
              <a:rPr lang="en-US" altLang="zh-CN" sz="1600" baseline="-25000" dirty="0" err="1">
                <a:latin typeface="Calibri" panose="020F0502020204030204" pitchFamily="34" charset="0"/>
                <a:cs typeface="Calibri" panose="020F0502020204030204" pitchFamily="34" charset="0"/>
              </a:rPr>
              <a:t>upf</a:t>
            </a:r>
            <a:r>
              <a:rPr lang="en-US" altLang="zh-CN" sz="1600" dirty="0">
                <a:latin typeface="Calibri" panose="020F0502020204030204" pitchFamily="34" charset="0"/>
                <a:cs typeface="Calibri" panose="020F0502020204030204" pitchFamily="34" charset="0"/>
              </a:rPr>
              <a:t>, </a:t>
            </a:r>
            <a:r>
              <a:rPr lang="en-US" altLang="zh-CN" sz="1600" dirty="0" err="1">
                <a:latin typeface="Calibri" panose="020F0502020204030204" pitchFamily="34" charset="0"/>
                <a:cs typeface="Calibri" panose="020F0502020204030204" pitchFamily="34" charset="0"/>
              </a:rPr>
              <a:t>EC</a:t>
            </a:r>
            <a:r>
              <a:rPr lang="en-US" altLang="zh-CN" sz="1600" baseline="-25000" dirty="0" err="1">
                <a:latin typeface="Calibri" panose="020F0502020204030204" pitchFamily="34" charset="0"/>
                <a:cs typeface="Calibri" panose="020F0502020204030204" pitchFamily="34" charset="0"/>
              </a:rPr>
              <a:t>ran</a:t>
            </a:r>
            <a:r>
              <a:rPr lang="en-US" altLang="zh-CN" sz="1600" baseline="-25000" dirty="0">
                <a:latin typeface="Calibri" panose="020F0502020204030204" pitchFamily="34" charset="0"/>
                <a:cs typeface="Calibri" panose="020F0502020204030204" pitchFamily="34" charset="0"/>
              </a:rPr>
              <a:t>, </a:t>
            </a:r>
            <a:r>
              <a:rPr lang="en-US" altLang="zh-CN" sz="1600" dirty="0" err="1">
                <a:latin typeface="Calibri" panose="020F0502020204030204" pitchFamily="34" charset="0"/>
                <a:cs typeface="Calibri" panose="020F0502020204030204" pitchFamily="34" charset="0"/>
              </a:rPr>
              <a:t>DV</a:t>
            </a:r>
            <a:r>
              <a:rPr lang="en-US" altLang="zh-CN" sz="1600" baseline="-25000" dirty="0" err="1">
                <a:latin typeface="Calibri" panose="020F0502020204030204" pitchFamily="34" charset="0"/>
                <a:cs typeface="Calibri" panose="020F0502020204030204" pitchFamily="34" charset="0"/>
              </a:rPr>
              <a:t>upf</a:t>
            </a:r>
            <a:r>
              <a:rPr lang="en-US" altLang="zh-CN" sz="1600" baseline="-25000" dirty="0">
                <a:latin typeface="Calibri" panose="020F0502020204030204" pitchFamily="34" charset="0"/>
                <a:cs typeface="Calibri" panose="020F0502020204030204" pitchFamily="34" charset="0"/>
              </a:rPr>
              <a:t>,</a:t>
            </a:r>
            <a:r>
              <a:rPr lang="en-US" altLang="zh-CN" sz="1600" dirty="0">
                <a:latin typeface="Calibri" panose="020F0502020204030204" pitchFamily="34" charset="0"/>
                <a:cs typeface="Calibri" panose="020F0502020204030204" pitchFamily="34" charset="0"/>
              </a:rPr>
              <a:t> </a:t>
            </a:r>
            <a:r>
              <a:rPr lang="en-US" altLang="zh-CN" sz="1600" dirty="0" err="1">
                <a:latin typeface="Calibri" panose="020F0502020204030204" pitchFamily="34" charset="0"/>
                <a:cs typeface="Calibri" panose="020F0502020204030204" pitchFamily="34" charset="0"/>
              </a:rPr>
              <a:t>DV</a:t>
            </a:r>
            <a:r>
              <a:rPr lang="en-US" altLang="zh-CN" sz="1600" baseline="-25000" dirty="0" err="1">
                <a:latin typeface="Calibri" panose="020F0502020204030204" pitchFamily="34" charset="0"/>
                <a:cs typeface="Calibri" panose="020F0502020204030204" pitchFamily="34" charset="0"/>
              </a:rPr>
              <a:t>ran</a:t>
            </a:r>
            <a:r>
              <a:rPr lang="en-US" altLang="zh-CN" sz="1600" baseline="-25000" dirty="0">
                <a:latin typeface="Calibri" panose="020F0502020204030204" pitchFamily="34" charset="0"/>
                <a:cs typeface="Calibri" panose="020F0502020204030204" pitchFamily="34" charset="0"/>
              </a:rPr>
              <a:t> </a:t>
            </a:r>
            <a:endParaRPr lang="en-US" altLang="zh-CN" sz="1600" dirty="0">
              <a:latin typeface="Calibri" panose="020F0502020204030204" pitchFamily="34" charset="0"/>
              <a:cs typeface="Calibri" panose="020F0502020204030204" pitchFamily="34" charset="0"/>
            </a:endParaRPr>
          </a:p>
          <a:p>
            <a:pPr lvl="1"/>
            <a:r>
              <a:rPr lang="en-US" altLang="zh-CN" sz="1600" dirty="0">
                <a:latin typeface="Calibri" panose="020F0502020204030204" pitchFamily="34" charset="0"/>
                <a:cs typeface="Calibri" panose="020F0502020204030204" pitchFamily="34" charset="0"/>
              </a:rPr>
              <a:t>SMF provides UPF IDs to CHF</a:t>
            </a:r>
            <a:endParaRPr lang="en-US" altLang="zh-CN" sz="1600" dirty="0">
              <a:latin typeface="Calibri" panose="020F0502020204030204" pitchFamily="34" charset="0"/>
              <a:cs typeface="Calibri" panose="020F0502020204030204" pitchFamily="34" charset="0"/>
            </a:endParaRPr>
          </a:p>
          <a:p>
            <a:pPr lvl="1"/>
            <a:r>
              <a:rPr lang="en-US" altLang="zh-CN" sz="1600" dirty="0">
                <a:latin typeface="Calibri" panose="020F0502020204030204" pitchFamily="34" charset="0"/>
                <a:cs typeface="Calibri" panose="020F0502020204030204" pitchFamily="34" charset="0"/>
              </a:rPr>
              <a:t>ULI reporting is used to provide RAN IDs</a:t>
            </a:r>
            <a:endParaRPr lang="en-US" altLang="zh-CN" sz="1600" dirty="0">
              <a:latin typeface="Calibri" panose="020F0502020204030204" pitchFamily="34" charset="0"/>
              <a:cs typeface="Calibri" panose="020F0502020204030204" pitchFamily="34" charset="0"/>
            </a:endParaRPr>
          </a:p>
          <a:p>
            <a:r>
              <a:rPr lang="en-US" altLang="zh-CN" sz="2000" dirty="0">
                <a:latin typeface="Calibri" panose="020F0502020204030204" pitchFamily="34" charset="0"/>
              </a:rPr>
              <a:t>Significant OAM capacity needed to provide </a:t>
            </a:r>
            <a:r>
              <a:rPr lang="en-US" altLang="zh-CN" sz="2000" dirty="0" err="1">
                <a:latin typeface="Calibri" panose="020F0502020204030204" pitchFamily="34" charset="0"/>
              </a:rPr>
              <a:t>EC</a:t>
            </a:r>
            <a:r>
              <a:rPr lang="en-US" altLang="zh-CN" sz="2000" baseline="-25000" dirty="0" err="1">
                <a:latin typeface="Calibri" panose="020F0502020204030204" pitchFamily="34" charset="0"/>
              </a:rPr>
              <a:t>upf</a:t>
            </a:r>
            <a:r>
              <a:rPr lang="en-US" altLang="zh-CN" sz="2000" dirty="0">
                <a:latin typeface="Calibri" panose="020F0502020204030204" pitchFamily="34" charset="0"/>
              </a:rPr>
              <a:t> and </a:t>
            </a:r>
            <a:r>
              <a:rPr lang="en-US" altLang="zh-CN" sz="2000" dirty="0" err="1">
                <a:latin typeface="Calibri" panose="020F0502020204030204" pitchFamily="34" charset="0"/>
              </a:rPr>
              <a:t>EC</a:t>
            </a:r>
            <a:r>
              <a:rPr lang="en-US" altLang="zh-CN" sz="2000" baseline="-25000" dirty="0" err="1">
                <a:latin typeface="Calibri" panose="020F0502020204030204" pitchFamily="34" charset="0"/>
              </a:rPr>
              <a:t>ran</a:t>
            </a:r>
            <a:r>
              <a:rPr lang="en-US" altLang="zh-CN" sz="2000" dirty="0">
                <a:latin typeface="Calibri" panose="020F0502020204030204" pitchFamily="34" charset="0"/>
              </a:rPr>
              <a:t> (approach 1) measurement/estimations to CHF</a:t>
            </a:r>
            <a:endParaRPr lang="en-US" altLang="zh-CN" sz="2000" dirty="0">
              <a:latin typeface="Calibri" panose="020F0502020204030204" pitchFamily="34" charset="0"/>
            </a:endParaRPr>
          </a:p>
          <a:p>
            <a:pPr lvl="1"/>
            <a:r>
              <a:rPr lang="en-US" altLang="zh-CN" sz="1600" dirty="0">
                <a:latin typeface="Calibri" panose="020F0502020204030204" pitchFamily="34" charset="0"/>
              </a:rPr>
              <a:t>Same for all solution in these slides</a:t>
            </a:r>
            <a:endParaRPr lang="en-US" altLang="zh-CN" sz="2000" dirty="0">
              <a:latin typeface="Calibri" panose="020F0502020204030204" pitchFamily="34" charset="0"/>
              <a:cs typeface="Calibri" panose="020F0502020204030204" pitchFamily="34" charset="0"/>
            </a:endParaRPr>
          </a:p>
          <a:p>
            <a:r>
              <a:rPr lang="en-US" altLang="zh-CN" sz="2000" dirty="0">
                <a:latin typeface="Calibri" panose="020F0502020204030204" pitchFamily="34" charset="0"/>
                <a:cs typeface="Calibri" panose="020F0502020204030204" pitchFamily="34" charset="0"/>
              </a:rPr>
              <a:t>CHF is enhanced to support to UE EC exposure to NEF/NF.</a:t>
            </a:r>
            <a:endParaRPr lang="en-US" altLang="zh-CN" sz="2000" dirty="0">
              <a:latin typeface="Calibri" panose="020F0502020204030204" pitchFamily="34" charset="0"/>
              <a:cs typeface="Calibri" panose="020F0502020204030204" pitchFamily="34" charset="0"/>
            </a:endParaRPr>
          </a:p>
          <a:p>
            <a:r>
              <a:rPr lang="en-US" altLang="zh-CN" sz="2000" dirty="0">
                <a:latin typeface="Calibri" panose="020F0502020204030204" pitchFamily="34" charset="0"/>
                <a:cs typeface="Calibri" panose="020F0502020204030204" pitchFamily="34" charset="0"/>
              </a:rPr>
              <a:t>Problem: CHF does not have I-UPF information. Therefore the CHF cannot generate the I-UPF EC of the UE.</a:t>
            </a:r>
            <a:endParaRPr lang="en-US" altLang="zh-CN" sz="2000" dirty="0">
              <a:latin typeface="Calibri" panose="020F0502020204030204" pitchFamily="34" charset="0"/>
              <a:cs typeface="Calibri" panose="020F0502020204030204" pitchFamily="34" charset="0"/>
            </a:endParaRPr>
          </a:p>
          <a:p>
            <a:endParaRPr lang="en-US" altLang="zh-CN" sz="2000" dirty="0">
              <a:latin typeface="Calibri" panose="020F0502020204030204" pitchFamily="34" charset="0"/>
              <a:cs typeface="Calibri" panose="020F0502020204030204" pitchFamily="34" charset="0"/>
            </a:endParaRPr>
          </a:p>
          <a:p>
            <a:pPr lvl="1"/>
            <a:endParaRPr lang="en-US" altLang="en-US" sz="2000" dirty="0">
              <a:cs typeface="Calibri" panose="020F0502020204030204" pitchFamily="34" charset="0"/>
            </a:endParaRPr>
          </a:p>
        </p:txBody>
      </p:sp>
      <p:sp>
        <p:nvSpPr>
          <p:cNvPr id="6" name="矩形 5"/>
          <p:cNvSpPr/>
          <p:nvPr/>
        </p:nvSpPr>
        <p:spPr>
          <a:xfrm>
            <a:off x="74611" y="4237260"/>
            <a:ext cx="782425" cy="34172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highlight>
                  <a:srgbClr val="FFFFFF"/>
                </a:highlight>
              </a:rPr>
              <a:t>UE</a:t>
            </a:r>
            <a:endParaRPr lang="zh-CN" altLang="en-US" dirty="0">
              <a:highlight>
                <a:srgbClr val="FFFFFF"/>
              </a:highlight>
            </a:endParaRPr>
          </a:p>
        </p:txBody>
      </p:sp>
      <p:sp>
        <p:nvSpPr>
          <p:cNvPr id="9" name="文本框 8"/>
          <p:cNvSpPr txBox="1"/>
          <p:nvPr/>
        </p:nvSpPr>
        <p:spPr>
          <a:xfrm>
            <a:off x="213189" y="4238347"/>
            <a:ext cx="505267" cy="369332"/>
          </a:xfrm>
          <a:prstGeom prst="rect">
            <a:avLst/>
          </a:prstGeom>
          <a:noFill/>
        </p:spPr>
        <p:txBody>
          <a:bodyPr wrap="none" rtlCol="0">
            <a:spAutoFit/>
          </a:bodyPr>
          <a:lstStyle/>
          <a:p>
            <a:r>
              <a:rPr lang="en-US" altLang="zh-CN" dirty="0"/>
              <a:t>UE</a:t>
            </a:r>
            <a:endParaRPr lang="zh-CN" altLang="en-US" dirty="0"/>
          </a:p>
        </p:txBody>
      </p:sp>
      <p:sp>
        <p:nvSpPr>
          <p:cNvPr id="10" name="矩形 9"/>
          <p:cNvSpPr/>
          <p:nvPr/>
        </p:nvSpPr>
        <p:spPr>
          <a:xfrm>
            <a:off x="1014576" y="4238347"/>
            <a:ext cx="782425" cy="34172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highlight>
                  <a:srgbClr val="FFFFFF"/>
                </a:highlight>
              </a:rPr>
              <a:t>UE</a:t>
            </a:r>
            <a:endParaRPr lang="zh-CN" altLang="en-US" dirty="0">
              <a:highlight>
                <a:srgbClr val="FFFFFF"/>
              </a:highlight>
            </a:endParaRPr>
          </a:p>
        </p:txBody>
      </p:sp>
      <p:sp>
        <p:nvSpPr>
          <p:cNvPr id="11" name="文本框 10"/>
          <p:cNvSpPr txBox="1"/>
          <p:nvPr/>
        </p:nvSpPr>
        <p:spPr>
          <a:xfrm>
            <a:off x="1125022" y="4239434"/>
            <a:ext cx="671979" cy="369332"/>
          </a:xfrm>
          <a:prstGeom prst="rect">
            <a:avLst/>
          </a:prstGeom>
          <a:noFill/>
        </p:spPr>
        <p:txBody>
          <a:bodyPr wrap="none" rtlCol="0">
            <a:spAutoFit/>
          </a:bodyPr>
          <a:lstStyle/>
          <a:p>
            <a:r>
              <a:rPr lang="en-US" altLang="zh-CN" dirty="0"/>
              <a:t>RAN</a:t>
            </a:r>
            <a:endParaRPr lang="zh-CN" altLang="en-US" dirty="0"/>
          </a:p>
        </p:txBody>
      </p:sp>
      <p:sp>
        <p:nvSpPr>
          <p:cNvPr id="13" name="矩形 12"/>
          <p:cNvSpPr/>
          <p:nvPr/>
        </p:nvSpPr>
        <p:spPr>
          <a:xfrm>
            <a:off x="2041832" y="4237260"/>
            <a:ext cx="782425" cy="34172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highlight>
                  <a:srgbClr val="FFFFFF"/>
                </a:highlight>
              </a:rPr>
              <a:t>UE</a:t>
            </a:r>
            <a:endParaRPr lang="zh-CN" altLang="en-US" dirty="0">
              <a:highlight>
                <a:srgbClr val="FFFFFF"/>
              </a:highlight>
            </a:endParaRPr>
          </a:p>
        </p:txBody>
      </p:sp>
      <p:sp>
        <p:nvSpPr>
          <p:cNvPr id="14" name="文本框 13"/>
          <p:cNvSpPr txBox="1"/>
          <p:nvPr/>
        </p:nvSpPr>
        <p:spPr>
          <a:xfrm>
            <a:off x="2095716" y="4238347"/>
            <a:ext cx="787395" cy="369332"/>
          </a:xfrm>
          <a:prstGeom prst="rect">
            <a:avLst/>
          </a:prstGeom>
          <a:noFill/>
        </p:spPr>
        <p:txBody>
          <a:bodyPr wrap="none" rtlCol="0">
            <a:spAutoFit/>
          </a:bodyPr>
          <a:lstStyle/>
          <a:p>
            <a:r>
              <a:rPr lang="en-US" altLang="zh-CN" dirty="0"/>
              <a:t>I-UPF</a:t>
            </a:r>
            <a:endParaRPr lang="zh-CN" altLang="en-US" dirty="0"/>
          </a:p>
        </p:txBody>
      </p:sp>
      <p:sp>
        <p:nvSpPr>
          <p:cNvPr id="15" name="矩形 14"/>
          <p:cNvSpPr/>
          <p:nvPr/>
        </p:nvSpPr>
        <p:spPr>
          <a:xfrm>
            <a:off x="2920221" y="4237260"/>
            <a:ext cx="1184940" cy="34172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highlight>
                  <a:srgbClr val="FFFFFF"/>
                </a:highlight>
              </a:rPr>
              <a:t>UE</a:t>
            </a:r>
            <a:endParaRPr lang="zh-CN" altLang="en-US" dirty="0">
              <a:highlight>
                <a:srgbClr val="FFFFFF"/>
              </a:highlight>
            </a:endParaRPr>
          </a:p>
        </p:txBody>
      </p:sp>
      <p:sp>
        <p:nvSpPr>
          <p:cNvPr id="16" name="文本框 15"/>
          <p:cNvSpPr txBox="1"/>
          <p:nvPr/>
        </p:nvSpPr>
        <p:spPr>
          <a:xfrm>
            <a:off x="2920221" y="4238347"/>
            <a:ext cx="1184940" cy="369332"/>
          </a:xfrm>
          <a:prstGeom prst="rect">
            <a:avLst/>
          </a:prstGeom>
          <a:noFill/>
        </p:spPr>
        <p:txBody>
          <a:bodyPr wrap="none" rtlCol="0">
            <a:spAutoFit/>
          </a:bodyPr>
          <a:lstStyle/>
          <a:p>
            <a:r>
              <a:rPr lang="en-US" altLang="zh-CN" dirty="0"/>
              <a:t>PSA-UPF</a:t>
            </a:r>
            <a:endParaRPr lang="zh-CN" altLang="en-US" dirty="0"/>
          </a:p>
        </p:txBody>
      </p:sp>
      <p:sp>
        <p:nvSpPr>
          <p:cNvPr id="17" name="矩形 16"/>
          <p:cNvSpPr/>
          <p:nvPr/>
        </p:nvSpPr>
        <p:spPr>
          <a:xfrm>
            <a:off x="2112098" y="3111009"/>
            <a:ext cx="782425" cy="34172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highlight>
                  <a:srgbClr val="FFFFFF"/>
                </a:highlight>
              </a:rPr>
              <a:t>UE</a:t>
            </a:r>
            <a:endParaRPr lang="zh-CN" altLang="en-US" dirty="0">
              <a:highlight>
                <a:srgbClr val="FFFFFF"/>
              </a:highlight>
            </a:endParaRPr>
          </a:p>
        </p:txBody>
      </p:sp>
      <p:sp>
        <p:nvSpPr>
          <p:cNvPr id="18" name="文本框 17"/>
          <p:cNvSpPr txBox="1"/>
          <p:nvPr/>
        </p:nvSpPr>
        <p:spPr>
          <a:xfrm>
            <a:off x="2130000" y="3111552"/>
            <a:ext cx="746623" cy="369332"/>
          </a:xfrm>
          <a:prstGeom prst="rect">
            <a:avLst/>
          </a:prstGeom>
          <a:noFill/>
        </p:spPr>
        <p:txBody>
          <a:bodyPr wrap="square" rtlCol="0">
            <a:spAutoFit/>
          </a:bodyPr>
          <a:lstStyle/>
          <a:p>
            <a:r>
              <a:rPr lang="en-US" altLang="zh-CN" dirty="0"/>
              <a:t>SMF</a:t>
            </a:r>
            <a:endParaRPr lang="zh-CN" altLang="en-US" dirty="0"/>
          </a:p>
        </p:txBody>
      </p:sp>
      <p:cxnSp>
        <p:nvCxnSpPr>
          <p:cNvPr id="20" name="直接连接符 19"/>
          <p:cNvCxnSpPr>
            <a:stCxn id="18" idx="2"/>
            <a:endCxn id="14" idx="0"/>
          </p:cNvCxnSpPr>
          <p:nvPr/>
        </p:nvCxnSpPr>
        <p:spPr>
          <a:xfrm flipH="1">
            <a:off x="2489414" y="3480884"/>
            <a:ext cx="13898" cy="757463"/>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直接连接符 20"/>
          <p:cNvCxnSpPr>
            <a:stCxn id="18" idx="2"/>
            <a:endCxn id="16" idx="0"/>
          </p:cNvCxnSpPr>
          <p:nvPr/>
        </p:nvCxnSpPr>
        <p:spPr>
          <a:xfrm>
            <a:off x="2503312" y="3480884"/>
            <a:ext cx="1009379" cy="757463"/>
          </a:xfrm>
          <a:prstGeom prst="line">
            <a:avLst/>
          </a:prstGeom>
        </p:spPr>
        <p:style>
          <a:lnRef idx="1">
            <a:schemeClr val="accent1"/>
          </a:lnRef>
          <a:fillRef idx="0">
            <a:schemeClr val="accent1"/>
          </a:fillRef>
          <a:effectRef idx="0">
            <a:schemeClr val="accent1"/>
          </a:effectRef>
          <a:fontRef idx="minor">
            <a:schemeClr val="tx1"/>
          </a:fontRef>
        </p:style>
      </p:cxnSp>
      <p:sp>
        <p:nvSpPr>
          <p:cNvPr id="24" name="矩形 23"/>
          <p:cNvSpPr/>
          <p:nvPr/>
        </p:nvSpPr>
        <p:spPr>
          <a:xfrm>
            <a:off x="932268" y="3094899"/>
            <a:ext cx="782425" cy="34172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highlight>
                  <a:srgbClr val="FFFFFF"/>
                </a:highlight>
              </a:rPr>
              <a:t>UE</a:t>
            </a:r>
            <a:endParaRPr lang="zh-CN" altLang="en-US" dirty="0">
              <a:highlight>
                <a:srgbClr val="FFFFFF"/>
              </a:highlight>
            </a:endParaRPr>
          </a:p>
        </p:txBody>
      </p:sp>
      <p:sp>
        <p:nvSpPr>
          <p:cNvPr id="25" name="文本框 24"/>
          <p:cNvSpPr txBox="1"/>
          <p:nvPr/>
        </p:nvSpPr>
        <p:spPr>
          <a:xfrm>
            <a:off x="1042714" y="3095986"/>
            <a:ext cx="671979" cy="369332"/>
          </a:xfrm>
          <a:prstGeom prst="rect">
            <a:avLst/>
          </a:prstGeom>
          <a:noFill/>
        </p:spPr>
        <p:txBody>
          <a:bodyPr wrap="none" rtlCol="0">
            <a:spAutoFit/>
          </a:bodyPr>
          <a:lstStyle/>
          <a:p>
            <a:r>
              <a:rPr lang="en-US" altLang="zh-CN" dirty="0"/>
              <a:t>AMF</a:t>
            </a:r>
            <a:endParaRPr lang="zh-CN" altLang="en-US" dirty="0"/>
          </a:p>
        </p:txBody>
      </p:sp>
      <p:cxnSp>
        <p:nvCxnSpPr>
          <p:cNvPr id="26" name="直接连接符 25"/>
          <p:cNvCxnSpPr>
            <a:stCxn id="17" idx="1"/>
            <a:endCxn id="25" idx="3"/>
          </p:cNvCxnSpPr>
          <p:nvPr/>
        </p:nvCxnSpPr>
        <p:spPr>
          <a:xfrm flipH="1" flipV="1">
            <a:off x="1714693" y="3280652"/>
            <a:ext cx="397405" cy="1218"/>
          </a:xfrm>
          <a:prstGeom prst="line">
            <a:avLst/>
          </a:prstGeom>
        </p:spPr>
        <p:style>
          <a:lnRef idx="1">
            <a:schemeClr val="accent1"/>
          </a:lnRef>
          <a:fillRef idx="0">
            <a:schemeClr val="accent1"/>
          </a:fillRef>
          <a:effectRef idx="0">
            <a:schemeClr val="accent1"/>
          </a:effectRef>
          <a:fontRef idx="minor">
            <a:schemeClr val="tx1"/>
          </a:fontRef>
        </p:style>
      </p:cxnSp>
      <p:cxnSp>
        <p:nvCxnSpPr>
          <p:cNvPr id="29" name="直接连接符 28"/>
          <p:cNvCxnSpPr>
            <a:stCxn id="25" idx="2"/>
          </p:cNvCxnSpPr>
          <p:nvPr/>
        </p:nvCxnSpPr>
        <p:spPr>
          <a:xfrm flipH="1">
            <a:off x="1317388" y="3465318"/>
            <a:ext cx="61316" cy="744332"/>
          </a:xfrm>
          <a:prstGeom prst="line">
            <a:avLst/>
          </a:prstGeom>
        </p:spPr>
        <p:style>
          <a:lnRef idx="1">
            <a:schemeClr val="accent1"/>
          </a:lnRef>
          <a:fillRef idx="0">
            <a:schemeClr val="accent1"/>
          </a:fillRef>
          <a:effectRef idx="0">
            <a:schemeClr val="accent1"/>
          </a:effectRef>
          <a:fontRef idx="minor">
            <a:schemeClr val="tx1"/>
          </a:fontRef>
        </p:style>
      </p:cxnSp>
      <p:cxnSp>
        <p:nvCxnSpPr>
          <p:cNvPr id="34" name="直接连接符 33"/>
          <p:cNvCxnSpPr>
            <a:stCxn id="42" idx="1"/>
            <a:endCxn id="18" idx="3"/>
          </p:cNvCxnSpPr>
          <p:nvPr/>
        </p:nvCxnSpPr>
        <p:spPr>
          <a:xfrm flipH="1">
            <a:off x="2876623" y="3294457"/>
            <a:ext cx="462293" cy="1761"/>
          </a:xfrm>
          <a:prstGeom prst="line">
            <a:avLst/>
          </a:prstGeom>
        </p:spPr>
        <p:style>
          <a:lnRef idx="1">
            <a:schemeClr val="accent1"/>
          </a:lnRef>
          <a:fillRef idx="0">
            <a:schemeClr val="accent1"/>
          </a:fillRef>
          <a:effectRef idx="0">
            <a:schemeClr val="accent1"/>
          </a:effectRef>
          <a:fontRef idx="minor">
            <a:schemeClr val="tx1"/>
          </a:fontRef>
        </p:style>
      </p:cxnSp>
      <p:sp>
        <p:nvSpPr>
          <p:cNvPr id="37" name="矩形 36"/>
          <p:cNvSpPr/>
          <p:nvPr/>
        </p:nvSpPr>
        <p:spPr>
          <a:xfrm>
            <a:off x="3184598" y="2221904"/>
            <a:ext cx="782425" cy="34172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highlight>
                  <a:srgbClr val="FFFFFF"/>
                </a:highlight>
              </a:rPr>
              <a:t>UE</a:t>
            </a:r>
            <a:endParaRPr lang="zh-CN" altLang="en-US" dirty="0">
              <a:highlight>
                <a:srgbClr val="FFFFFF"/>
              </a:highlight>
            </a:endParaRPr>
          </a:p>
        </p:txBody>
      </p:sp>
      <p:sp>
        <p:nvSpPr>
          <p:cNvPr id="38" name="文本框 37"/>
          <p:cNvSpPr txBox="1"/>
          <p:nvPr/>
        </p:nvSpPr>
        <p:spPr>
          <a:xfrm>
            <a:off x="3219628" y="2222991"/>
            <a:ext cx="646331" cy="369332"/>
          </a:xfrm>
          <a:prstGeom prst="rect">
            <a:avLst/>
          </a:prstGeom>
          <a:noFill/>
        </p:spPr>
        <p:txBody>
          <a:bodyPr wrap="none" rtlCol="0">
            <a:spAutoFit/>
          </a:bodyPr>
          <a:lstStyle/>
          <a:p>
            <a:r>
              <a:rPr lang="en-US" altLang="zh-CN" dirty="0"/>
              <a:t>NEF</a:t>
            </a:r>
            <a:endParaRPr lang="zh-CN" altLang="en-US" dirty="0"/>
          </a:p>
        </p:txBody>
      </p:sp>
      <p:cxnSp>
        <p:nvCxnSpPr>
          <p:cNvPr id="39" name="直接连接符 38"/>
          <p:cNvCxnSpPr>
            <a:stCxn id="38" idx="2"/>
            <a:endCxn id="43" idx="0"/>
          </p:cNvCxnSpPr>
          <p:nvPr/>
        </p:nvCxnSpPr>
        <p:spPr>
          <a:xfrm>
            <a:off x="3542794" y="2592323"/>
            <a:ext cx="236146" cy="532360"/>
          </a:xfrm>
          <a:prstGeom prst="line">
            <a:avLst/>
          </a:prstGeom>
        </p:spPr>
        <p:style>
          <a:lnRef idx="1">
            <a:schemeClr val="accent1"/>
          </a:lnRef>
          <a:fillRef idx="0">
            <a:schemeClr val="accent1"/>
          </a:fillRef>
          <a:effectRef idx="0">
            <a:schemeClr val="accent1"/>
          </a:effectRef>
          <a:fontRef idx="minor">
            <a:schemeClr val="tx1"/>
          </a:fontRef>
        </p:style>
      </p:cxnSp>
      <p:sp>
        <p:nvSpPr>
          <p:cNvPr id="40" name="矩形 39"/>
          <p:cNvSpPr/>
          <p:nvPr/>
        </p:nvSpPr>
        <p:spPr>
          <a:xfrm>
            <a:off x="3160532" y="1627108"/>
            <a:ext cx="746146" cy="34172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highlight>
                  <a:srgbClr val="FFFFFF"/>
                </a:highlight>
              </a:rPr>
              <a:t>UE</a:t>
            </a:r>
            <a:endParaRPr lang="zh-CN" altLang="en-US" dirty="0">
              <a:highlight>
                <a:srgbClr val="FFFFFF"/>
              </a:highlight>
            </a:endParaRPr>
          </a:p>
        </p:txBody>
      </p:sp>
      <p:sp>
        <p:nvSpPr>
          <p:cNvPr id="41" name="文本框 40"/>
          <p:cNvSpPr txBox="1"/>
          <p:nvPr/>
        </p:nvSpPr>
        <p:spPr>
          <a:xfrm>
            <a:off x="3333590" y="1648844"/>
            <a:ext cx="479618" cy="369332"/>
          </a:xfrm>
          <a:prstGeom prst="rect">
            <a:avLst/>
          </a:prstGeom>
          <a:noFill/>
        </p:spPr>
        <p:txBody>
          <a:bodyPr wrap="none" rtlCol="0">
            <a:spAutoFit/>
          </a:bodyPr>
          <a:lstStyle/>
          <a:p>
            <a:r>
              <a:rPr lang="en-US" altLang="zh-CN" dirty="0"/>
              <a:t>AF</a:t>
            </a:r>
            <a:endParaRPr lang="zh-CN" altLang="en-US" dirty="0"/>
          </a:p>
        </p:txBody>
      </p:sp>
      <p:sp>
        <p:nvSpPr>
          <p:cNvPr id="42" name="矩形 41"/>
          <p:cNvSpPr/>
          <p:nvPr/>
        </p:nvSpPr>
        <p:spPr>
          <a:xfrm>
            <a:off x="3338916" y="3123596"/>
            <a:ext cx="782425" cy="34172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highlight>
                  <a:srgbClr val="FFFFFF"/>
                </a:highlight>
              </a:rPr>
              <a:t>UE</a:t>
            </a:r>
            <a:endParaRPr lang="zh-CN" altLang="en-US" dirty="0">
              <a:highlight>
                <a:srgbClr val="FFFFFF"/>
              </a:highlight>
            </a:endParaRPr>
          </a:p>
        </p:txBody>
      </p:sp>
      <p:sp>
        <p:nvSpPr>
          <p:cNvPr id="43" name="文本框 42"/>
          <p:cNvSpPr txBox="1"/>
          <p:nvPr/>
        </p:nvSpPr>
        <p:spPr>
          <a:xfrm>
            <a:off x="3449362" y="3124683"/>
            <a:ext cx="659155" cy="369332"/>
          </a:xfrm>
          <a:prstGeom prst="rect">
            <a:avLst/>
          </a:prstGeom>
          <a:noFill/>
        </p:spPr>
        <p:txBody>
          <a:bodyPr wrap="none" rtlCol="0">
            <a:spAutoFit/>
          </a:bodyPr>
          <a:lstStyle/>
          <a:p>
            <a:r>
              <a:rPr lang="en-US" altLang="zh-CN" dirty="0"/>
              <a:t>CHF</a:t>
            </a:r>
            <a:endParaRPr lang="zh-CN" altLang="en-US" dirty="0"/>
          </a:p>
        </p:txBody>
      </p:sp>
      <p:cxnSp>
        <p:nvCxnSpPr>
          <p:cNvPr id="47" name="直接连接符 46"/>
          <p:cNvCxnSpPr>
            <a:stCxn id="37" idx="0"/>
            <a:endCxn id="41" idx="2"/>
          </p:cNvCxnSpPr>
          <p:nvPr/>
        </p:nvCxnSpPr>
        <p:spPr>
          <a:xfrm flipH="1" flipV="1">
            <a:off x="3573399" y="2018176"/>
            <a:ext cx="2412" cy="203728"/>
          </a:xfrm>
          <a:prstGeom prst="line">
            <a:avLst/>
          </a:prstGeom>
        </p:spPr>
        <p:style>
          <a:lnRef idx="1">
            <a:schemeClr val="accent1"/>
          </a:lnRef>
          <a:fillRef idx="0">
            <a:schemeClr val="accent1"/>
          </a:fillRef>
          <a:effectRef idx="0">
            <a:schemeClr val="accent1"/>
          </a:effectRef>
          <a:fontRef idx="minor">
            <a:schemeClr val="tx1"/>
          </a:fontRef>
        </p:style>
      </p:cxnSp>
      <p:sp>
        <p:nvSpPr>
          <p:cNvPr id="6148" name="矩形 6147"/>
          <p:cNvSpPr/>
          <p:nvPr/>
        </p:nvSpPr>
        <p:spPr>
          <a:xfrm>
            <a:off x="4118483" y="2229737"/>
            <a:ext cx="782425" cy="34172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highlight>
                  <a:srgbClr val="FFFFFF"/>
                </a:highlight>
              </a:rPr>
              <a:t>UE</a:t>
            </a:r>
            <a:endParaRPr lang="zh-CN" altLang="en-US" dirty="0">
              <a:highlight>
                <a:srgbClr val="FFFFFF"/>
              </a:highlight>
            </a:endParaRPr>
          </a:p>
        </p:txBody>
      </p:sp>
      <p:sp>
        <p:nvSpPr>
          <p:cNvPr id="6149" name="文本框 6148"/>
          <p:cNvSpPr txBox="1"/>
          <p:nvPr/>
        </p:nvSpPr>
        <p:spPr>
          <a:xfrm>
            <a:off x="4049886" y="2221904"/>
            <a:ext cx="966931" cy="369332"/>
          </a:xfrm>
          <a:prstGeom prst="rect">
            <a:avLst/>
          </a:prstGeom>
          <a:noFill/>
        </p:spPr>
        <p:txBody>
          <a:bodyPr wrap="none" rtlCol="0">
            <a:spAutoFit/>
          </a:bodyPr>
          <a:lstStyle/>
          <a:p>
            <a:r>
              <a:rPr lang="en-US" altLang="zh-CN" dirty="0"/>
              <a:t>5GCNF</a:t>
            </a:r>
            <a:endParaRPr lang="zh-CN" altLang="en-US" dirty="0"/>
          </a:p>
        </p:txBody>
      </p:sp>
      <p:cxnSp>
        <p:nvCxnSpPr>
          <p:cNvPr id="6150" name="直接连接符 6149"/>
          <p:cNvCxnSpPr>
            <a:stCxn id="6149" idx="2"/>
            <a:endCxn id="43" idx="0"/>
          </p:cNvCxnSpPr>
          <p:nvPr/>
        </p:nvCxnSpPr>
        <p:spPr>
          <a:xfrm flipH="1">
            <a:off x="3778940" y="2591236"/>
            <a:ext cx="754412" cy="533447"/>
          </a:xfrm>
          <a:prstGeom prst="line">
            <a:avLst/>
          </a:prstGeom>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2232255" y="2670503"/>
            <a:ext cx="3348845" cy="307777"/>
          </a:xfrm>
          <a:prstGeom prst="rect">
            <a:avLst/>
          </a:prstGeom>
          <a:noFill/>
        </p:spPr>
        <p:txBody>
          <a:bodyPr wrap="square" rtlCol="0">
            <a:spAutoFit/>
          </a:bodyPr>
          <a:lstStyle/>
          <a:p>
            <a:r>
              <a:rPr lang="en-US" altLang="zh-CN" sz="1400" dirty="0">
                <a:solidFill>
                  <a:srgbClr val="FF0000"/>
                </a:solidFill>
              </a:rPr>
              <a:t>CHF expose the EC of UE to NEF/NF</a:t>
            </a:r>
            <a:endParaRPr lang="zh-CN" altLang="en-US" sz="1400" dirty="0">
              <a:solidFill>
                <a:srgbClr val="FF0000"/>
              </a:solidFill>
            </a:endParaRPr>
          </a:p>
        </p:txBody>
      </p:sp>
      <p:sp>
        <p:nvSpPr>
          <p:cNvPr id="2" name="矩形 1"/>
          <p:cNvSpPr/>
          <p:nvPr/>
        </p:nvSpPr>
        <p:spPr>
          <a:xfrm>
            <a:off x="4742519" y="3093812"/>
            <a:ext cx="782425" cy="34172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highlight>
                  <a:srgbClr val="FFFFFF"/>
                </a:highlight>
              </a:rPr>
              <a:t>UE</a:t>
            </a:r>
            <a:endParaRPr lang="zh-CN" altLang="en-US" dirty="0">
              <a:highlight>
                <a:srgbClr val="FFFFFF"/>
              </a:highlight>
            </a:endParaRPr>
          </a:p>
        </p:txBody>
      </p:sp>
      <p:sp>
        <p:nvSpPr>
          <p:cNvPr id="3" name="文本框 2"/>
          <p:cNvSpPr txBox="1"/>
          <p:nvPr/>
        </p:nvSpPr>
        <p:spPr>
          <a:xfrm>
            <a:off x="4777549" y="3094899"/>
            <a:ext cx="710451" cy="369332"/>
          </a:xfrm>
          <a:prstGeom prst="rect">
            <a:avLst/>
          </a:prstGeom>
          <a:noFill/>
        </p:spPr>
        <p:txBody>
          <a:bodyPr wrap="none" rtlCol="0">
            <a:spAutoFit/>
          </a:bodyPr>
          <a:lstStyle/>
          <a:p>
            <a:r>
              <a:rPr lang="en-US" altLang="zh-CN" dirty="0"/>
              <a:t>OAM</a:t>
            </a:r>
            <a:endParaRPr lang="zh-CN" altLang="en-US" dirty="0"/>
          </a:p>
        </p:txBody>
      </p:sp>
      <p:cxnSp>
        <p:nvCxnSpPr>
          <p:cNvPr id="4" name="直接连接符 3"/>
          <p:cNvCxnSpPr>
            <a:endCxn id="2" idx="1"/>
          </p:cNvCxnSpPr>
          <p:nvPr/>
        </p:nvCxnSpPr>
        <p:spPr>
          <a:xfrm flipV="1">
            <a:off x="4123077" y="3264673"/>
            <a:ext cx="619442" cy="6240"/>
          </a:xfrm>
          <a:prstGeom prst="line">
            <a:avLst/>
          </a:prstGeom>
          <a:ln>
            <a:solidFill>
              <a:srgbClr val="FF0000"/>
            </a:solidFill>
          </a:ln>
        </p:spPr>
        <p:style>
          <a:lnRef idx="3">
            <a:schemeClr val="accent2"/>
          </a:lnRef>
          <a:fillRef idx="0">
            <a:schemeClr val="accent2"/>
          </a:fillRef>
          <a:effectRef idx="2">
            <a:schemeClr val="accent2"/>
          </a:effectRef>
          <a:fontRef idx="minor">
            <a:schemeClr val="tx1"/>
          </a:fontRef>
        </p:style>
      </p:cxnSp>
    </p:spTree>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7131</Words>
  <Application>WPS 演示</Application>
  <PresentationFormat>宽屏</PresentationFormat>
  <Paragraphs>250</Paragraphs>
  <Slides>10</Slides>
  <Notes>1</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10</vt:i4>
      </vt:variant>
    </vt:vector>
  </HeadingPairs>
  <TitlesOfParts>
    <vt:vector size="21" baseType="lpstr">
      <vt:lpstr>Arial</vt:lpstr>
      <vt:lpstr>宋体</vt:lpstr>
      <vt:lpstr>Wingdings</vt:lpstr>
      <vt:lpstr>Calibri</vt:lpstr>
      <vt:lpstr>Calibri Light</vt:lpstr>
      <vt:lpstr>Times New Roman</vt:lpstr>
      <vt:lpstr>Malgun Gothic</vt:lpstr>
      <vt:lpstr>Cambria Math</vt:lpstr>
      <vt:lpstr>微软雅黑</vt:lpstr>
      <vt:lpstr>Arial Unicode MS</vt:lpstr>
      <vt:lpstr>Office Theme</vt:lpstr>
      <vt:lpstr>SA2 R19 Energysys progress introduction</vt:lpstr>
      <vt:lpstr>Summary of discussion status of R19 FS_Energysys</vt:lpstr>
      <vt:lpstr>SA1 FS_EnergyServ introduction</vt:lpstr>
      <vt:lpstr>Summary of discussion status of R19 FS_Energysys</vt:lpstr>
      <vt:lpstr>Summary of discussion status of R19 FS_Energysys</vt:lpstr>
      <vt:lpstr>Proposal way forward </vt:lpstr>
      <vt:lpstr>Summary of solutions- General on calculations</vt:lpstr>
      <vt:lpstr>Summary of solutions- 5GC functionality-determined by SA2</vt:lpstr>
      <vt:lpstr>Summary of solutions- CHF based solution</vt:lpstr>
      <vt:lpstr>Summary </vt:lpstr>
    </vt:vector>
  </TitlesOfParts>
  <Company>3GPP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Tao Sun-9337r2</cp:lastModifiedBy>
  <cp:revision>777</cp:revision>
  <dcterms:created xsi:type="dcterms:W3CDTF">2010-02-05T13:52:00Z</dcterms:created>
  <dcterms:modified xsi:type="dcterms:W3CDTF">2024-09-03T17:03:34Z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_2015_ms_pID_725343">
    <vt:lpwstr>(2)XqwSj3V/SvfLvL66I7i+n38nwZfeAN9/RMl+9EKjUjshOxoHC/mTv4/zvJj2LiRzYU5Y7m9J
/vqgbRWZwhcmV1GCX/Kuj9R67HLBi9Aw0GoeOlcYIQ3QxITFehJ5m2xDibPQfqsh7oV7t0+s
GSWnMrtMRfU9XMuRS2AYa+SKfXppCdzi0OIWO8LfNTvFKR4GhDv+7RarJbqAP92mF27j3CNK
ugPOR1f37Z1NQdpuzg</vt:lpwstr>
  </property>
  <property fmtid="{D5CDD505-2E9C-101B-9397-08002B2CF9AE}" pid="4" name="_2015_ms_pID_7253431">
    <vt:lpwstr>DkagcrptKqy8gK5SzovEiqZDxiTDBPF68DwdKoyDMvQM4Gcj2i4I73
xhBSylG0WstTQtu7cI0OemYBZ9jjeMH5+l8rkNR1l1GuN7NumtHb7y2lEWppLmjjY2WnwfDM
6KsRFGgfumbYTtD0APGcO4tgf+IfWCCFv3a9kvoS+P2yoyIaJDJZp3+p2dVDJJ8K+SBF93Wt
OePsQsu16flbahzu</vt:lpwstr>
  </property>
  <property fmtid="{D5CDD505-2E9C-101B-9397-08002B2CF9AE}" pid="5" name="ICV">
    <vt:lpwstr>27B54D7B65AD4DD2B67AABB0757EA9C2</vt:lpwstr>
  </property>
  <property fmtid="{D5CDD505-2E9C-101B-9397-08002B2CF9AE}" pid="6" name="KSOProductBuildVer">
    <vt:lpwstr>2052-11.8.2.12085</vt:lpwstr>
  </property>
</Properties>
</file>